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10287000" cx="18288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Poppins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Poppins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-boldItalic.fntdata"/><Relationship Id="rId30" Type="http://schemas.openxmlformats.org/officeDocument/2006/relationships/font" Target="fonts/Poppins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2.jpg>
</file>

<file path=ppt/media/image23.jpg>
</file>

<file path=ppt/media/image24.png>
</file>

<file path=ppt/media/image25.jpg>
</file>

<file path=ppt/media/image26.png>
</file>

<file path=ppt/media/image27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6f933cca62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26f933cca62_0_7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6f933cca62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26f933cca62_3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6f933cca6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g26f933cca62_0_5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6f933cca6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26f933cca62_0_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6f933cca62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g26f933cca62_4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6f933cca6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26f933cca62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f933cca6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26f933cca62_0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6f933cca62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26f933cca62_0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6f933cca62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g26f933cca62_0_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>
              <a:spcBef>
                <a:spcPts val="640"/>
              </a:spcBef>
              <a:spcAft>
                <a:spcPts val="0"/>
              </a:spcAft>
              <a:buSzPts val="3200"/>
              <a:buChar char="•"/>
              <a:defRPr/>
            </a:lvl1pPr>
            <a:lvl2pPr indent="-406400" lvl="1" marL="914400" rtl="0">
              <a:spcBef>
                <a:spcPts val="560"/>
              </a:spcBef>
              <a:spcAft>
                <a:spcPts val="0"/>
              </a:spcAft>
              <a:buSzPts val="2800"/>
              <a:buChar char="–"/>
              <a:defRPr/>
            </a:lvl2pPr>
            <a:lvl3pPr indent="-381000" lvl="2" marL="1371600" rtl="0">
              <a:spcBef>
                <a:spcPts val="480"/>
              </a:spcBef>
              <a:spcAft>
                <a:spcPts val="0"/>
              </a:spcAft>
              <a:buSzPts val="2400"/>
              <a:buChar char="•"/>
              <a:defRPr/>
            </a:lvl3pPr>
            <a:lvl4pPr indent="-355600" lvl="3" marL="1828800" rtl="0">
              <a:spcBef>
                <a:spcPts val="400"/>
              </a:spcBef>
              <a:spcAft>
                <a:spcPts val="0"/>
              </a:spcAft>
              <a:buSzPts val="2000"/>
              <a:buChar char="–"/>
              <a:defRPr/>
            </a:lvl4pPr>
            <a:lvl5pPr indent="-355600" lvl="4" marL="2286000" rtl="0">
              <a:spcBef>
                <a:spcPts val="400"/>
              </a:spcBef>
              <a:spcAft>
                <a:spcPts val="0"/>
              </a:spcAft>
              <a:buSzPts val="2000"/>
              <a:buChar char="»"/>
              <a:defRPr/>
            </a:lvl5pPr>
            <a:lvl6pPr indent="-355600" lvl="5" marL="2743200" rtl="0"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6pPr>
            <a:lvl7pPr indent="-355600" lvl="6" marL="3200400" rtl="0"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7pPr>
            <a:lvl8pPr indent="-355600" lvl="7" marL="3657600" rtl="0"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8pPr>
            <a:lvl9pPr indent="-355600" lvl="8" marL="4114800" rtl="0"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jpg"/><Relationship Id="rId4" Type="http://schemas.openxmlformats.org/officeDocument/2006/relationships/image" Target="../media/image22.jpg"/><Relationship Id="rId5" Type="http://schemas.openxmlformats.org/officeDocument/2006/relationships/image" Target="../media/image8.png"/><Relationship Id="rId6" Type="http://schemas.openxmlformats.org/officeDocument/2006/relationships/image" Target="../media/image10.png"/><Relationship Id="rId7" Type="http://schemas.openxmlformats.org/officeDocument/2006/relationships/image" Target="../media/image2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jpg"/><Relationship Id="rId4" Type="http://schemas.openxmlformats.org/officeDocument/2006/relationships/image" Target="../media/image22.jpg"/><Relationship Id="rId5" Type="http://schemas.openxmlformats.org/officeDocument/2006/relationships/image" Target="../media/image8.png"/><Relationship Id="rId6" Type="http://schemas.openxmlformats.org/officeDocument/2006/relationships/image" Target="../media/image10.png"/><Relationship Id="rId7" Type="http://schemas.openxmlformats.org/officeDocument/2006/relationships/image" Target="../media/image2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jpg"/><Relationship Id="rId4" Type="http://schemas.openxmlformats.org/officeDocument/2006/relationships/image" Target="../media/image22.jpg"/><Relationship Id="rId5" Type="http://schemas.openxmlformats.org/officeDocument/2006/relationships/image" Target="../media/image30.png"/><Relationship Id="rId6" Type="http://schemas.openxmlformats.org/officeDocument/2006/relationships/image" Target="../media/image29.png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jpg"/><Relationship Id="rId4" Type="http://schemas.openxmlformats.org/officeDocument/2006/relationships/image" Target="../media/image22.jpg"/><Relationship Id="rId5" Type="http://schemas.openxmlformats.org/officeDocument/2006/relationships/image" Target="../media/image8.png"/><Relationship Id="rId6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jpg"/><Relationship Id="rId4" Type="http://schemas.openxmlformats.org/officeDocument/2006/relationships/image" Target="../media/image22.jpg"/><Relationship Id="rId9" Type="http://schemas.openxmlformats.org/officeDocument/2006/relationships/image" Target="../media/image10.png"/><Relationship Id="rId5" Type="http://schemas.openxmlformats.org/officeDocument/2006/relationships/image" Target="../media/image26.png"/><Relationship Id="rId6" Type="http://schemas.openxmlformats.org/officeDocument/2006/relationships/image" Target="../media/image32.png"/><Relationship Id="rId7" Type="http://schemas.openxmlformats.org/officeDocument/2006/relationships/image" Target="../media/image24.png"/><Relationship Id="rId8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jpg"/><Relationship Id="rId4" Type="http://schemas.openxmlformats.org/officeDocument/2006/relationships/image" Target="../media/image22.jpg"/><Relationship Id="rId5" Type="http://schemas.openxmlformats.org/officeDocument/2006/relationships/image" Target="../media/image8.png"/><Relationship Id="rId6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jpg"/><Relationship Id="rId4" Type="http://schemas.openxmlformats.org/officeDocument/2006/relationships/image" Target="../media/image22.jpg"/><Relationship Id="rId5" Type="http://schemas.openxmlformats.org/officeDocument/2006/relationships/image" Target="../media/image3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jpg"/><Relationship Id="rId4" Type="http://schemas.openxmlformats.org/officeDocument/2006/relationships/image" Target="../media/image22.jpg"/><Relationship Id="rId5" Type="http://schemas.openxmlformats.org/officeDocument/2006/relationships/image" Target="../media/image3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jpg"/><Relationship Id="rId4" Type="http://schemas.openxmlformats.org/officeDocument/2006/relationships/image" Target="../media/image22.jpg"/><Relationship Id="rId5" Type="http://schemas.openxmlformats.org/officeDocument/2006/relationships/image" Target="../media/image35.png"/><Relationship Id="rId6" Type="http://schemas.openxmlformats.org/officeDocument/2006/relationships/image" Target="../media/image37.png"/><Relationship Id="rId7" Type="http://schemas.openxmlformats.org/officeDocument/2006/relationships/image" Target="../media/image34.png"/><Relationship Id="rId8" Type="http://schemas.openxmlformats.org/officeDocument/2006/relationships/image" Target="../media/image36.pn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image" Target="../media/image6.png"/><Relationship Id="rId10" Type="http://schemas.openxmlformats.org/officeDocument/2006/relationships/image" Target="../media/image1.png"/><Relationship Id="rId13" Type="http://schemas.openxmlformats.org/officeDocument/2006/relationships/image" Target="../media/image10.png"/><Relationship Id="rId1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jpg"/><Relationship Id="rId4" Type="http://schemas.openxmlformats.org/officeDocument/2006/relationships/image" Target="../media/image16.jpg"/><Relationship Id="rId9" Type="http://schemas.openxmlformats.org/officeDocument/2006/relationships/image" Target="../media/image3.png"/><Relationship Id="rId14" Type="http://schemas.openxmlformats.org/officeDocument/2006/relationships/image" Target="../media/image14.png"/><Relationship Id="rId5" Type="http://schemas.openxmlformats.org/officeDocument/2006/relationships/image" Target="../media/image4.png"/><Relationship Id="rId6" Type="http://schemas.openxmlformats.org/officeDocument/2006/relationships/image" Target="../media/image12.png"/><Relationship Id="rId7" Type="http://schemas.openxmlformats.org/officeDocument/2006/relationships/image" Target="../media/image2.png"/><Relationship Id="rId8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jpg"/><Relationship Id="rId4" Type="http://schemas.openxmlformats.org/officeDocument/2006/relationships/image" Target="../media/image22.jpg"/><Relationship Id="rId5" Type="http://schemas.openxmlformats.org/officeDocument/2006/relationships/image" Target="../media/image8.png"/><Relationship Id="rId6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jpg"/><Relationship Id="rId4" Type="http://schemas.openxmlformats.org/officeDocument/2006/relationships/image" Target="../media/image22.jpg"/><Relationship Id="rId5" Type="http://schemas.openxmlformats.org/officeDocument/2006/relationships/image" Target="../media/image20.png"/><Relationship Id="rId6" Type="http://schemas.openxmlformats.org/officeDocument/2006/relationships/image" Target="../media/image13.png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jpg"/><Relationship Id="rId4" Type="http://schemas.openxmlformats.org/officeDocument/2006/relationships/image" Target="../media/image22.jpg"/><Relationship Id="rId5" Type="http://schemas.openxmlformats.org/officeDocument/2006/relationships/image" Target="../media/image8.png"/><Relationship Id="rId6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jpg"/><Relationship Id="rId4" Type="http://schemas.openxmlformats.org/officeDocument/2006/relationships/image" Target="../media/image22.jpg"/><Relationship Id="rId5" Type="http://schemas.openxmlformats.org/officeDocument/2006/relationships/image" Target="../media/image15.png"/><Relationship Id="rId6" Type="http://schemas.openxmlformats.org/officeDocument/2006/relationships/image" Target="../media/image19.png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jpg"/><Relationship Id="rId4" Type="http://schemas.openxmlformats.org/officeDocument/2006/relationships/image" Target="../media/image22.jpg"/><Relationship Id="rId5" Type="http://schemas.openxmlformats.org/officeDocument/2006/relationships/image" Target="../media/image8.png"/><Relationship Id="rId6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jpg"/><Relationship Id="rId4" Type="http://schemas.openxmlformats.org/officeDocument/2006/relationships/image" Target="../media/image22.jp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jpg"/><Relationship Id="rId4" Type="http://schemas.openxmlformats.org/officeDocument/2006/relationships/image" Target="../media/image22.jpg"/><Relationship Id="rId5" Type="http://schemas.openxmlformats.org/officeDocument/2006/relationships/image" Target="../media/image8.png"/><Relationship Id="rId6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4"/>
          <p:cNvSpPr/>
          <p:nvPr/>
        </p:nvSpPr>
        <p:spPr>
          <a:xfrm>
            <a:off x="1428750" y="0"/>
            <a:ext cx="15375549" cy="10287000"/>
          </a:xfrm>
          <a:custGeom>
            <a:rect b="b" l="l" r="r" t="t"/>
            <a:pathLst>
              <a:path extrusionOk="0" h="10287000" w="15375549">
                <a:moveTo>
                  <a:pt x="0" y="0"/>
                </a:moveTo>
                <a:lnTo>
                  <a:pt x="15375549" y="0"/>
                </a:lnTo>
                <a:lnTo>
                  <a:pt x="1537554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-356" t="0"/>
            </a:stretch>
          </a:blipFill>
          <a:ln>
            <a:noFill/>
          </a:ln>
        </p:spPr>
      </p:sp>
      <p:sp>
        <p:nvSpPr>
          <p:cNvPr id="89" name="Google Shape;89;p14"/>
          <p:cNvSpPr txBox="1"/>
          <p:nvPr/>
        </p:nvSpPr>
        <p:spPr>
          <a:xfrm>
            <a:off x="9120723" y="4953317"/>
            <a:ext cx="46553" cy="3327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11" name="Google Shape;211;p2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-9219" l="0" r="0" t="-9219"/>
            </a:stretch>
          </a:blipFill>
          <a:ln>
            <a:noFill/>
          </a:ln>
        </p:spPr>
      </p:sp>
      <p:grpSp>
        <p:nvGrpSpPr>
          <p:cNvPr id="212" name="Google Shape;212;p23"/>
          <p:cNvGrpSpPr/>
          <p:nvPr/>
        </p:nvGrpSpPr>
        <p:grpSpPr>
          <a:xfrm>
            <a:off x="197074" y="90920"/>
            <a:ext cx="17539409" cy="1875560"/>
            <a:chOff x="0" y="0"/>
            <a:chExt cx="23385879" cy="2500747"/>
          </a:xfrm>
        </p:grpSpPr>
        <p:sp>
          <p:nvSpPr>
            <p:cNvPr id="213" name="Google Shape;213;p23"/>
            <p:cNvSpPr/>
            <p:nvPr/>
          </p:nvSpPr>
          <p:spPr>
            <a:xfrm>
              <a:off x="0" y="0"/>
              <a:ext cx="2217670" cy="2097435"/>
            </a:xfrm>
            <a:custGeom>
              <a:rect b="b" l="l" r="r" t="t"/>
              <a:pathLst>
                <a:path extrusionOk="0" h="2097435" w="2217670">
                  <a:moveTo>
                    <a:pt x="0" y="0"/>
                  </a:moveTo>
                  <a:lnTo>
                    <a:pt x="2217670" y="0"/>
                  </a:lnTo>
                  <a:lnTo>
                    <a:pt x="2217670" y="2097435"/>
                  </a:lnTo>
                  <a:lnTo>
                    <a:pt x="0" y="209743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214" name="Google Shape;214;p23"/>
            <p:cNvSpPr/>
            <p:nvPr/>
          </p:nvSpPr>
          <p:spPr>
            <a:xfrm>
              <a:off x="19217967" y="0"/>
              <a:ext cx="4167912" cy="2500747"/>
            </a:xfrm>
            <a:custGeom>
              <a:rect b="b" l="l" r="r" t="t"/>
              <a:pathLst>
                <a:path extrusionOk="0" h="2500747" w="4167912">
                  <a:moveTo>
                    <a:pt x="0" y="0"/>
                  </a:moveTo>
                  <a:lnTo>
                    <a:pt x="4167911" y="0"/>
                  </a:lnTo>
                  <a:lnTo>
                    <a:pt x="4167911" y="2500747"/>
                  </a:lnTo>
                  <a:lnTo>
                    <a:pt x="0" y="250074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  <p:pic>
        <p:nvPicPr>
          <p:cNvPr id="215" name="Google Shape;215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24395" y="0"/>
            <a:ext cx="8016109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21" name="Google Shape;221;p24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-9219" l="0" r="0" t="-9219"/>
            </a:stretch>
          </a:blipFill>
          <a:ln>
            <a:noFill/>
          </a:ln>
        </p:spPr>
      </p:sp>
      <p:grpSp>
        <p:nvGrpSpPr>
          <p:cNvPr id="222" name="Google Shape;222;p24"/>
          <p:cNvGrpSpPr/>
          <p:nvPr/>
        </p:nvGrpSpPr>
        <p:grpSpPr>
          <a:xfrm>
            <a:off x="197074" y="90920"/>
            <a:ext cx="17539409" cy="1875560"/>
            <a:chOff x="0" y="0"/>
            <a:chExt cx="23385879" cy="2500747"/>
          </a:xfrm>
        </p:grpSpPr>
        <p:sp>
          <p:nvSpPr>
            <p:cNvPr id="223" name="Google Shape;223;p24"/>
            <p:cNvSpPr/>
            <p:nvPr/>
          </p:nvSpPr>
          <p:spPr>
            <a:xfrm>
              <a:off x="0" y="0"/>
              <a:ext cx="2217670" cy="2097435"/>
            </a:xfrm>
            <a:custGeom>
              <a:rect b="b" l="l" r="r" t="t"/>
              <a:pathLst>
                <a:path extrusionOk="0" h="2097435" w="2217670">
                  <a:moveTo>
                    <a:pt x="0" y="0"/>
                  </a:moveTo>
                  <a:lnTo>
                    <a:pt x="2217670" y="0"/>
                  </a:lnTo>
                  <a:lnTo>
                    <a:pt x="2217670" y="2097435"/>
                  </a:lnTo>
                  <a:lnTo>
                    <a:pt x="0" y="209743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224" name="Google Shape;224;p24"/>
            <p:cNvSpPr/>
            <p:nvPr/>
          </p:nvSpPr>
          <p:spPr>
            <a:xfrm>
              <a:off x="19217967" y="0"/>
              <a:ext cx="4167912" cy="2500747"/>
            </a:xfrm>
            <a:custGeom>
              <a:rect b="b" l="l" r="r" t="t"/>
              <a:pathLst>
                <a:path extrusionOk="0" h="2500747" w="4167912">
                  <a:moveTo>
                    <a:pt x="0" y="0"/>
                  </a:moveTo>
                  <a:lnTo>
                    <a:pt x="4167911" y="0"/>
                  </a:lnTo>
                  <a:lnTo>
                    <a:pt x="4167911" y="2500747"/>
                  </a:lnTo>
                  <a:lnTo>
                    <a:pt x="0" y="250074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  <p:pic>
        <p:nvPicPr>
          <p:cNvPr id="225" name="Google Shape;225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13721" y="0"/>
            <a:ext cx="8037358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231" name="Google Shape;231;p2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-9219" l="0" r="0" t="-9220"/>
            </a:stretch>
          </a:blipFill>
          <a:ln>
            <a:noFill/>
          </a:ln>
        </p:spPr>
      </p:sp>
      <p:grpSp>
        <p:nvGrpSpPr>
          <p:cNvPr id="232" name="Google Shape;232;p25"/>
          <p:cNvGrpSpPr/>
          <p:nvPr/>
        </p:nvGrpSpPr>
        <p:grpSpPr>
          <a:xfrm>
            <a:off x="11511476" y="2638051"/>
            <a:ext cx="4662040" cy="4276589"/>
            <a:chOff x="0" y="-47625"/>
            <a:chExt cx="867873" cy="796118"/>
          </a:xfrm>
        </p:grpSpPr>
        <p:sp>
          <p:nvSpPr>
            <p:cNvPr id="233" name="Google Shape;233;p25"/>
            <p:cNvSpPr/>
            <p:nvPr/>
          </p:nvSpPr>
          <p:spPr>
            <a:xfrm>
              <a:off x="0" y="0"/>
              <a:ext cx="867873" cy="748493"/>
            </a:xfrm>
            <a:custGeom>
              <a:rect b="b" l="l" r="r" t="t"/>
              <a:pathLst>
                <a:path extrusionOk="0" h="748493" w="867873">
                  <a:moveTo>
                    <a:pt x="0" y="0"/>
                  </a:moveTo>
                  <a:lnTo>
                    <a:pt x="867873" y="0"/>
                  </a:lnTo>
                  <a:lnTo>
                    <a:pt x="867873" y="748493"/>
                  </a:lnTo>
                  <a:lnTo>
                    <a:pt x="0" y="748493"/>
                  </a:lnTo>
                  <a:close/>
                </a:path>
              </a:pathLst>
            </a:custGeom>
            <a:solidFill>
              <a:srgbClr val="02633C"/>
            </a:solidFill>
            <a:ln>
              <a:noFill/>
            </a:ln>
          </p:spPr>
        </p:sp>
        <p:sp>
          <p:nvSpPr>
            <p:cNvPr id="234" name="Google Shape;234;p25"/>
            <p:cNvSpPr txBox="1"/>
            <p:nvPr/>
          </p:nvSpPr>
          <p:spPr>
            <a:xfrm>
              <a:off x="0" y="-47625"/>
              <a:ext cx="867873" cy="7961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850" lIns="71850" spcFirstLastPara="1" rIns="71850" wrap="square" tIns="7185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5" name="Google Shape;235;p25"/>
          <p:cNvSpPr/>
          <p:nvPr/>
        </p:nvSpPr>
        <p:spPr>
          <a:xfrm>
            <a:off x="2168729" y="1028700"/>
            <a:ext cx="6161857" cy="1315813"/>
          </a:xfrm>
          <a:custGeom>
            <a:rect b="b" l="l" r="r" t="t"/>
            <a:pathLst>
              <a:path extrusionOk="0" h="1315813" w="6161857">
                <a:moveTo>
                  <a:pt x="0" y="0"/>
                </a:moveTo>
                <a:lnTo>
                  <a:pt x="6161857" y="0"/>
                </a:lnTo>
                <a:lnTo>
                  <a:pt x="6161857" y="1315813"/>
                </a:lnTo>
                <a:lnTo>
                  <a:pt x="0" y="13158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6" name="Google Shape;236;p25"/>
          <p:cNvSpPr/>
          <p:nvPr/>
        </p:nvSpPr>
        <p:spPr>
          <a:xfrm>
            <a:off x="11056244" y="1433104"/>
            <a:ext cx="5477253" cy="5481535"/>
          </a:xfrm>
          <a:custGeom>
            <a:rect b="b" l="l" r="r" t="t"/>
            <a:pathLst>
              <a:path extrusionOk="0" h="5481535" w="5477253">
                <a:moveTo>
                  <a:pt x="0" y="0"/>
                </a:moveTo>
                <a:lnTo>
                  <a:pt x="5477253" y="0"/>
                </a:lnTo>
                <a:lnTo>
                  <a:pt x="5477253" y="5481535"/>
                </a:lnTo>
                <a:lnTo>
                  <a:pt x="0" y="54815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7" name="Google Shape;237;p25"/>
          <p:cNvSpPr txBox="1"/>
          <p:nvPr/>
        </p:nvSpPr>
        <p:spPr>
          <a:xfrm>
            <a:off x="11507250" y="7005025"/>
            <a:ext cx="4662000" cy="18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95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PARTH OSTWAL</a:t>
            </a:r>
            <a:endParaRPr/>
          </a:p>
        </p:txBody>
      </p:sp>
      <p:sp>
        <p:nvSpPr>
          <p:cNvPr id="238" name="Google Shape;238;p25"/>
          <p:cNvSpPr txBox="1"/>
          <p:nvPr/>
        </p:nvSpPr>
        <p:spPr>
          <a:xfrm>
            <a:off x="1028700" y="2561782"/>
            <a:ext cx="8442000" cy="76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8956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9"/>
              <a:buFont typeface="Arial"/>
              <a:buChar char="•"/>
            </a:pPr>
            <a:r>
              <a:rPr b="0" i="0" lang="en-US" sz="25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TraceLink is a pioneering network creation platform company that specializes in building integrated business ecosystems.</a:t>
            </a:r>
            <a:endParaRPr sz="1200"/>
          </a:p>
          <a:p>
            <a:pPr indent="-28956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9"/>
              <a:buFont typeface="Arial"/>
              <a:buChar char="•"/>
            </a:pPr>
            <a:r>
              <a:rPr b="0" i="0" lang="en-US" sz="25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 company focuses on multienterprise applications, which serve as the fundamental infrastructure for digital transformation initiatives. </a:t>
            </a:r>
            <a:endParaRPr sz="1200"/>
          </a:p>
          <a:p>
            <a:pPr indent="-28956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9"/>
              <a:buFont typeface="Arial"/>
              <a:buChar char="•"/>
            </a:pPr>
            <a:r>
              <a:rPr b="0" i="0" lang="en-US" sz="25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TraceLink's approach emphasizes customer-centric agility and resiliency, enhancing end-to-end supply networks to meet the demands of modern businesses. </a:t>
            </a:r>
            <a:endParaRPr sz="1200"/>
          </a:p>
          <a:p>
            <a:pPr indent="-28956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9"/>
              <a:buFont typeface="Arial"/>
              <a:buChar char="•"/>
            </a:pPr>
            <a:r>
              <a:rPr b="0" i="0" lang="en-US" sz="25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Leveraging the collective intelligence of entire industries, TraceLink facilitates collaboration and innovation across supply chains. </a:t>
            </a:r>
            <a:endParaRPr sz="1200"/>
          </a:p>
        </p:txBody>
      </p:sp>
      <p:grpSp>
        <p:nvGrpSpPr>
          <p:cNvPr id="239" name="Google Shape;239;p25"/>
          <p:cNvGrpSpPr/>
          <p:nvPr/>
        </p:nvGrpSpPr>
        <p:grpSpPr>
          <a:xfrm>
            <a:off x="197074" y="90920"/>
            <a:ext cx="17539410" cy="1875560"/>
            <a:chOff x="0" y="0"/>
            <a:chExt cx="23385879" cy="2500747"/>
          </a:xfrm>
        </p:grpSpPr>
        <p:sp>
          <p:nvSpPr>
            <p:cNvPr id="240" name="Google Shape;240;p25"/>
            <p:cNvSpPr/>
            <p:nvPr/>
          </p:nvSpPr>
          <p:spPr>
            <a:xfrm>
              <a:off x="0" y="0"/>
              <a:ext cx="2217670" cy="2097435"/>
            </a:xfrm>
            <a:custGeom>
              <a:rect b="b" l="l" r="r" t="t"/>
              <a:pathLst>
                <a:path extrusionOk="0" h="2097435" w="2217670">
                  <a:moveTo>
                    <a:pt x="0" y="0"/>
                  </a:moveTo>
                  <a:lnTo>
                    <a:pt x="2217670" y="0"/>
                  </a:lnTo>
                  <a:lnTo>
                    <a:pt x="2217670" y="2097435"/>
                  </a:lnTo>
                  <a:lnTo>
                    <a:pt x="0" y="209743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241" name="Google Shape;241;p25"/>
            <p:cNvSpPr/>
            <p:nvPr/>
          </p:nvSpPr>
          <p:spPr>
            <a:xfrm>
              <a:off x="19217967" y="0"/>
              <a:ext cx="4167912" cy="2500747"/>
            </a:xfrm>
            <a:custGeom>
              <a:rect b="b" l="l" r="r" t="t"/>
              <a:pathLst>
                <a:path extrusionOk="0" h="2500747" w="4167912">
                  <a:moveTo>
                    <a:pt x="0" y="0"/>
                  </a:moveTo>
                  <a:lnTo>
                    <a:pt x="4167911" y="0"/>
                  </a:lnTo>
                  <a:lnTo>
                    <a:pt x="4167911" y="2500747"/>
                  </a:lnTo>
                  <a:lnTo>
                    <a:pt x="0" y="250074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8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47" name="Google Shape;247;p26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48" name="Google Shape;248;p26"/>
          <p:cNvSpPr txBox="1"/>
          <p:nvPr/>
        </p:nvSpPr>
        <p:spPr>
          <a:xfrm>
            <a:off x="1699650" y="1966475"/>
            <a:ext cx="148887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6000">
                <a:solidFill>
                  <a:schemeClr val="dk1"/>
                </a:solidFill>
              </a:rPr>
              <a:t>DSA and Competitive Programming</a:t>
            </a:r>
            <a:endParaRPr sz="60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2400"/>
              </a:spcAft>
              <a:buNone/>
            </a:pPr>
            <a:r>
              <a:t/>
            </a:r>
            <a:endParaRPr sz="6800">
              <a:solidFill>
                <a:schemeClr val="dk1"/>
              </a:solidFill>
            </a:endParaRPr>
          </a:p>
        </p:txBody>
      </p:sp>
      <p:grpSp>
        <p:nvGrpSpPr>
          <p:cNvPr id="249" name="Google Shape;249;p26"/>
          <p:cNvGrpSpPr/>
          <p:nvPr/>
        </p:nvGrpSpPr>
        <p:grpSpPr>
          <a:xfrm>
            <a:off x="197074" y="90920"/>
            <a:ext cx="17539409" cy="1875560"/>
            <a:chOff x="0" y="0"/>
            <a:chExt cx="23385879" cy="2500747"/>
          </a:xfrm>
        </p:grpSpPr>
        <p:sp>
          <p:nvSpPr>
            <p:cNvPr id="250" name="Google Shape;250;p26"/>
            <p:cNvSpPr/>
            <p:nvPr/>
          </p:nvSpPr>
          <p:spPr>
            <a:xfrm>
              <a:off x="0" y="0"/>
              <a:ext cx="2217670" cy="2097435"/>
            </a:xfrm>
            <a:custGeom>
              <a:rect b="b" l="l" r="r" t="t"/>
              <a:pathLst>
                <a:path extrusionOk="0" h="2097435" w="2217670">
                  <a:moveTo>
                    <a:pt x="0" y="0"/>
                  </a:moveTo>
                  <a:lnTo>
                    <a:pt x="2217670" y="0"/>
                  </a:lnTo>
                  <a:lnTo>
                    <a:pt x="2217670" y="2097435"/>
                  </a:lnTo>
                  <a:lnTo>
                    <a:pt x="0" y="209743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251" name="Google Shape;251;p26"/>
            <p:cNvSpPr/>
            <p:nvPr/>
          </p:nvSpPr>
          <p:spPr>
            <a:xfrm>
              <a:off x="19217967" y="0"/>
              <a:ext cx="4167912" cy="2500747"/>
            </a:xfrm>
            <a:custGeom>
              <a:rect b="b" l="l" r="r" t="t"/>
              <a:pathLst>
                <a:path extrusionOk="0" h="2500747" w="4167912">
                  <a:moveTo>
                    <a:pt x="0" y="0"/>
                  </a:moveTo>
                  <a:lnTo>
                    <a:pt x="4167911" y="0"/>
                  </a:lnTo>
                  <a:lnTo>
                    <a:pt x="4167911" y="2500747"/>
                  </a:lnTo>
                  <a:lnTo>
                    <a:pt x="0" y="250074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  <p:grpSp>
        <p:nvGrpSpPr>
          <p:cNvPr id="252" name="Google Shape;252;p26"/>
          <p:cNvGrpSpPr/>
          <p:nvPr/>
        </p:nvGrpSpPr>
        <p:grpSpPr>
          <a:xfrm>
            <a:off x="6396552" y="4054541"/>
            <a:ext cx="5689958" cy="5701389"/>
            <a:chOff x="2820225" y="891450"/>
            <a:chExt cx="3175200" cy="3175200"/>
          </a:xfrm>
        </p:grpSpPr>
        <p:sp>
          <p:nvSpPr>
            <p:cNvPr id="253" name="Google Shape;253;p26"/>
            <p:cNvSpPr/>
            <p:nvPr/>
          </p:nvSpPr>
          <p:spPr>
            <a:xfrm rot="10800000">
              <a:off x="2820225" y="891450"/>
              <a:ext cx="3175200" cy="3175200"/>
            </a:xfrm>
            <a:prstGeom prst="blockArc">
              <a:avLst>
                <a:gd fmla="val 5399801" name="adj1"/>
                <a:gd fmla="val 3012680" name="adj2"/>
                <a:gd fmla="val 6939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6"/>
            <p:cNvSpPr/>
            <p:nvPr/>
          </p:nvSpPr>
          <p:spPr>
            <a:xfrm rot="10800000">
              <a:off x="3175023" y="1179900"/>
              <a:ext cx="450600" cy="4506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5" name="Google Shape;255;p26"/>
          <p:cNvSpPr/>
          <p:nvPr/>
        </p:nvSpPr>
        <p:spPr>
          <a:xfrm>
            <a:off x="10357850" y="6771850"/>
            <a:ext cx="2664600" cy="1259400"/>
          </a:xfrm>
          <a:prstGeom prst="rect">
            <a:avLst/>
          </a:prstGeom>
          <a:solidFill>
            <a:srgbClr val="1B786E"/>
          </a:solidFill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FAIL</a:t>
            </a:r>
            <a:endParaRPr sz="4600">
              <a:solidFill>
                <a:srgbClr val="FFFFFF"/>
              </a:solidFill>
            </a:endParaRPr>
          </a:p>
        </p:txBody>
      </p:sp>
      <p:sp>
        <p:nvSpPr>
          <p:cNvPr id="256" name="Google Shape;256;p26"/>
          <p:cNvSpPr/>
          <p:nvPr/>
        </p:nvSpPr>
        <p:spPr>
          <a:xfrm>
            <a:off x="7811700" y="3884100"/>
            <a:ext cx="2664600" cy="1259400"/>
          </a:xfrm>
          <a:prstGeom prst="rect">
            <a:avLst/>
          </a:prstGeom>
          <a:solidFill>
            <a:srgbClr val="1B786E"/>
          </a:solidFill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TRY</a:t>
            </a:r>
            <a:endParaRPr sz="4600">
              <a:solidFill>
                <a:srgbClr val="FFFFFF"/>
              </a:solidFill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5281900" y="6900000"/>
            <a:ext cx="2664600" cy="1259400"/>
          </a:xfrm>
          <a:prstGeom prst="rect">
            <a:avLst/>
          </a:prstGeom>
          <a:solidFill>
            <a:srgbClr val="1B786E"/>
          </a:solidFill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LEARN</a:t>
            </a:r>
            <a:endParaRPr sz="4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263" name="Google Shape;263;p2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-9219" l="0" r="0" t="-9220"/>
            </a:stretch>
          </a:blipFill>
          <a:ln>
            <a:noFill/>
          </a:ln>
        </p:spPr>
      </p:sp>
      <p:grpSp>
        <p:nvGrpSpPr>
          <p:cNvPr id="264" name="Google Shape;264;p27"/>
          <p:cNvGrpSpPr/>
          <p:nvPr/>
        </p:nvGrpSpPr>
        <p:grpSpPr>
          <a:xfrm>
            <a:off x="11511476" y="2638051"/>
            <a:ext cx="4662040" cy="4276589"/>
            <a:chOff x="0" y="-47625"/>
            <a:chExt cx="867873" cy="796118"/>
          </a:xfrm>
        </p:grpSpPr>
        <p:sp>
          <p:nvSpPr>
            <p:cNvPr id="265" name="Google Shape;265;p27"/>
            <p:cNvSpPr/>
            <p:nvPr/>
          </p:nvSpPr>
          <p:spPr>
            <a:xfrm>
              <a:off x="0" y="0"/>
              <a:ext cx="867873" cy="748493"/>
            </a:xfrm>
            <a:custGeom>
              <a:rect b="b" l="l" r="r" t="t"/>
              <a:pathLst>
                <a:path extrusionOk="0" h="748493" w="867873">
                  <a:moveTo>
                    <a:pt x="0" y="0"/>
                  </a:moveTo>
                  <a:lnTo>
                    <a:pt x="867873" y="0"/>
                  </a:lnTo>
                  <a:lnTo>
                    <a:pt x="867873" y="748493"/>
                  </a:lnTo>
                  <a:lnTo>
                    <a:pt x="0" y="748493"/>
                  </a:lnTo>
                  <a:close/>
                </a:path>
              </a:pathLst>
            </a:custGeom>
            <a:solidFill>
              <a:srgbClr val="016BB7"/>
            </a:solidFill>
            <a:ln>
              <a:noFill/>
            </a:ln>
          </p:spPr>
        </p:sp>
        <p:sp>
          <p:nvSpPr>
            <p:cNvPr id="266" name="Google Shape;266;p27"/>
            <p:cNvSpPr txBox="1"/>
            <p:nvPr/>
          </p:nvSpPr>
          <p:spPr>
            <a:xfrm>
              <a:off x="0" y="-47625"/>
              <a:ext cx="867873" cy="7961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850" lIns="71850" spcFirstLastPara="1" rIns="71850" wrap="square" tIns="7185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7" name="Google Shape;267;p27"/>
          <p:cNvSpPr txBox="1"/>
          <p:nvPr/>
        </p:nvSpPr>
        <p:spPr>
          <a:xfrm>
            <a:off x="11507254" y="7005013"/>
            <a:ext cx="4666261" cy="17308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95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AWADHOOT KHUTWAD</a:t>
            </a:r>
            <a:endParaRPr/>
          </a:p>
        </p:txBody>
      </p:sp>
      <p:grpSp>
        <p:nvGrpSpPr>
          <p:cNvPr id="268" name="Google Shape;268;p27"/>
          <p:cNvGrpSpPr/>
          <p:nvPr/>
        </p:nvGrpSpPr>
        <p:grpSpPr>
          <a:xfrm>
            <a:off x="2250105" y="-237988"/>
            <a:ext cx="7990882" cy="3864749"/>
            <a:chOff x="0" y="0"/>
            <a:chExt cx="10654510" cy="5152999"/>
          </a:xfrm>
        </p:grpSpPr>
        <p:sp>
          <p:nvSpPr>
            <p:cNvPr id="269" name="Google Shape;269;p27"/>
            <p:cNvSpPr/>
            <p:nvPr/>
          </p:nvSpPr>
          <p:spPr>
            <a:xfrm>
              <a:off x="0" y="1877771"/>
              <a:ext cx="4764056" cy="1397456"/>
            </a:xfrm>
            <a:custGeom>
              <a:rect b="b" l="l" r="r" t="t"/>
              <a:pathLst>
                <a:path extrusionOk="0" h="1397456" w="4764056">
                  <a:moveTo>
                    <a:pt x="0" y="0"/>
                  </a:moveTo>
                  <a:lnTo>
                    <a:pt x="4764056" y="0"/>
                  </a:lnTo>
                  <a:lnTo>
                    <a:pt x="4764056" y="1397457"/>
                  </a:lnTo>
                  <a:lnTo>
                    <a:pt x="0" y="139745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270" name="Google Shape;270;p27"/>
            <p:cNvSpPr/>
            <p:nvPr/>
          </p:nvSpPr>
          <p:spPr>
            <a:xfrm>
              <a:off x="5501511" y="0"/>
              <a:ext cx="5152999" cy="5152999"/>
            </a:xfrm>
            <a:custGeom>
              <a:rect b="b" l="l" r="r" t="t"/>
              <a:pathLst>
                <a:path extrusionOk="0" h="5152999" w="5152999">
                  <a:moveTo>
                    <a:pt x="0" y="0"/>
                  </a:moveTo>
                  <a:lnTo>
                    <a:pt x="5152999" y="0"/>
                  </a:lnTo>
                  <a:lnTo>
                    <a:pt x="5152999" y="5152999"/>
                  </a:lnTo>
                  <a:lnTo>
                    <a:pt x="0" y="5152999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  <p:sp>
        <p:nvSpPr>
          <p:cNvPr id="271" name="Google Shape;271;p27"/>
          <p:cNvSpPr/>
          <p:nvPr/>
        </p:nvSpPr>
        <p:spPr>
          <a:xfrm>
            <a:off x="11160508" y="-2780223"/>
            <a:ext cx="4883644" cy="9694862"/>
          </a:xfrm>
          <a:custGeom>
            <a:rect b="b" l="l" r="r" t="t"/>
            <a:pathLst>
              <a:path extrusionOk="0" h="9694862" w="4883644">
                <a:moveTo>
                  <a:pt x="0" y="0"/>
                </a:moveTo>
                <a:lnTo>
                  <a:pt x="4883645" y="0"/>
                </a:lnTo>
                <a:lnTo>
                  <a:pt x="4883645" y="9694862"/>
                </a:lnTo>
                <a:lnTo>
                  <a:pt x="0" y="96948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-12834" l="0" r="-62461" t="0"/>
            </a:stretch>
          </a:blipFill>
          <a:ln>
            <a:noFill/>
          </a:ln>
        </p:spPr>
      </p:sp>
      <p:sp>
        <p:nvSpPr>
          <p:cNvPr id="272" name="Google Shape;272;p27"/>
          <p:cNvSpPr txBox="1"/>
          <p:nvPr/>
        </p:nvSpPr>
        <p:spPr>
          <a:xfrm>
            <a:off x="1028700" y="2561782"/>
            <a:ext cx="8442000" cy="76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5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Northern Trust: </a:t>
            </a:r>
            <a:endParaRPr sz="1200"/>
          </a:p>
          <a:p>
            <a:pPr indent="-28956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9"/>
              <a:buFont typeface="Arial"/>
              <a:buChar char="•"/>
            </a:pPr>
            <a:r>
              <a:rPr b="0" i="0" lang="en-US" sz="25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Renowned for exceptional client service and innovative solutions, Northern Trust is a premier global asset management and wealth management firm. </a:t>
            </a:r>
            <a:endParaRPr sz="1200"/>
          </a:p>
          <a:p>
            <a:pPr indent="-28956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9"/>
              <a:buFont typeface="Arial"/>
              <a:buChar char="•"/>
            </a:pPr>
            <a:r>
              <a:rPr b="0" i="0" lang="en-US" sz="25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With a legacy spanning over a century, Northern Trust has earned the trust of institutions, corporations, and affluent individuals worldwide.</a:t>
            </a:r>
            <a:endParaRPr sz="1200"/>
          </a:p>
          <a:p>
            <a:pPr indent="0" lvl="0" marL="0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9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5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Bajaj Finserv: </a:t>
            </a:r>
            <a:endParaRPr sz="1200"/>
          </a:p>
          <a:p>
            <a:pPr indent="-28956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9"/>
              <a:buFont typeface="Arial"/>
              <a:buChar char="•"/>
            </a:pPr>
            <a:r>
              <a:rPr b="0" i="0" lang="en-US" sz="25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Diversified financial services company in India.</a:t>
            </a:r>
            <a:endParaRPr sz="1200"/>
          </a:p>
          <a:p>
            <a:pPr indent="-28956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9"/>
              <a:buFont typeface="Arial"/>
              <a:buChar char="•"/>
            </a:pPr>
            <a:r>
              <a:rPr b="0" i="0" lang="en-US" sz="25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Provides innovative financial products to millions using technology.</a:t>
            </a:r>
            <a:endParaRPr sz="1200"/>
          </a:p>
        </p:txBody>
      </p:sp>
      <p:grpSp>
        <p:nvGrpSpPr>
          <p:cNvPr id="273" name="Google Shape;273;p27"/>
          <p:cNvGrpSpPr/>
          <p:nvPr/>
        </p:nvGrpSpPr>
        <p:grpSpPr>
          <a:xfrm>
            <a:off x="197074" y="90920"/>
            <a:ext cx="17539410" cy="1875560"/>
            <a:chOff x="0" y="0"/>
            <a:chExt cx="23385879" cy="2500747"/>
          </a:xfrm>
        </p:grpSpPr>
        <p:sp>
          <p:nvSpPr>
            <p:cNvPr id="274" name="Google Shape;274;p27"/>
            <p:cNvSpPr/>
            <p:nvPr/>
          </p:nvSpPr>
          <p:spPr>
            <a:xfrm>
              <a:off x="0" y="0"/>
              <a:ext cx="2217670" cy="2097435"/>
            </a:xfrm>
            <a:custGeom>
              <a:rect b="b" l="l" r="r" t="t"/>
              <a:pathLst>
                <a:path extrusionOk="0" h="2097435" w="2217670">
                  <a:moveTo>
                    <a:pt x="0" y="0"/>
                  </a:moveTo>
                  <a:lnTo>
                    <a:pt x="2217670" y="0"/>
                  </a:lnTo>
                  <a:lnTo>
                    <a:pt x="2217670" y="2097435"/>
                  </a:lnTo>
                  <a:lnTo>
                    <a:pt x="0" y="209743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8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275" name="Google Shape;275;p27"/>
            <p:cNvSpPr/>
            <p:nvPr/>
          </p:nvSpPr>
          <p:spPr>
            <a:xfrm>
              <a:off x="19217967" y="0"/>
              <a:ext cx="4167912" cy="2500747"/>
            </a:xfrm>
            <a:custGeom>
              <a:rect b="b" l="l" r="r" t="t"/>
              <a:pathLst>
                <a:path extrusionOk="0" h="2500747" w="4167912">
                  <a:moveTo>
                    <a:pt x="0" y="0"/>
                  </a:moveTo>
                  <a:lnTo>
                    <a:pt x="4167911" y="0"/>
                  </a:lnTo>
                  <a:lnTo>
                    <a:pt x="4167911" y="2500747"/>
                  </a:lnTo>
                  <a:lnTo>
                    <a:pt x="0" y="250074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9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8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81" name="Google Shape;281;p28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82" name="Google Shape;282;p28"/>
          <p:cNvSpPr txBox="1"/>
          <p:nvPr/>
        </p:nvSpPr>
        <p:spPr>
          <a:xfrm>
            <a:off x="1699650" y="1966475"/>
            <a:ext cx="14888700" cy="5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800">
                <a:solidFill>
                  <a:schemeClr val="dk1"/>
                </a:solidFill>
              </a:rPr>
              <a:t>Projects and Internships</a:t>
            </a:r>
            <a:endParaRPr sz="7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000">
              <a:solidFill>
                <a:schemeClr val="dk1"/>
              </a:solidFill>
            </a:endParaRPr>
          </a:p>
          <a:p>
            <a:pPr indent="-482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en-US" sz="4000">
                <a:solidFill>
                  <a:schemeClr val="dk1"/>
                </a:solidFill>
              </a:rPr>
              <a:t>Atleast one project which shows your skills</a:t>
            </a:r>
            <a:endParaRPr sz="4000">
              <a:solidFill>
                <a:schemeClr val="dk1"/>
              </a:solidFill>
            </a:endParaRPr>
          </a:p>
          <a:p>
            <a:pPr indent="-482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en-US" sz="4000">
                <a:solidFill>
                  <a:schemeClr val="dk1"/>
                </a:solidFill>
              </a:rPr>
              <a:t>Internships are not necessary but if you have any past experience may help you in interviews. </a:t>
            </a:r>
            <a:endParaRPr sz="40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2400"/>
              </a:spcBef>
              <a:spcAft>
                <a:spcPts val="240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</a:endParaRPr>
          </a:p>
        </p:txBody>
      </p:sp>
      <p:grpSp>
        <p:nvGrpSpPr>
          <p:cNvPr id="283" name="Google Shape;283;p28"/>
          <p:cNvGrpSpPr/>
          <p:nvPr/>
        </p:nvGrpSpPr>
        <p:grpSpPr>
          <a:xfrm>
            <a:off x="197074" y="90920"/>
            <a:ext cx="17539409" cy="1875560"/>
            <a:chOff x="0" y="0"/>
            <a:chExt cx="23385879" cy="2500747"/>
          </a:xfrm>
        </p:grpSpPr>
        <p:sp>
          <p:nvSpPr>
            <p:cNvPr id="284" name="Google Shape;284;p28"/>
            <p:cNvSpPr/>
            <p:nvPr/>
          </p:nvSpPr>
          <p:spPr>
            <a:xfrm>
              <a:off x="0" y="0"/>
              <a:ext cx="2217670" cy="2097435"/>
            </a:xfrm>
            <a:custGeom>
              <a:rect b="b" l="l" r="r" t="t"/>
              <a:pathLst>
                <a:path extrusionOk="0" h="2097435" w="2217670">
                  <a:moveTo>
                    <a:pt x="0" y="0"/>
                  </a:moveTo>
                  <a:lnTo>
                    <a:pt x="2217670" y="0"/>
                  </a:lnTo>
                  <a:lnTo>
                    <a:pt x="2217670" y="2097435"/>
                  </a:lnTo>
                  <a:lnTo>
                    <a:pt x="0" y="209743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285" name="Google Shape;285;p28"/>
            <p:cNvSpPr/>
            <p:nvPr/>
          </p:nvSpPr>
          <p:spPr>
            <a:xfrm>
              <a:off x="19217967" y="0"/>
              <a:ext cx="4167912" cy="2500747"/>
            </a:xfrm>
            <a:custGeom>
              <a:rect b="b" l="l" r="r" t="t"/>
              <a:pathLst>
                <a:path extrusionOk="0" h="2500747" w="4167912">
                  <a:moveTo>
                    <a:pt x="0" y="0"/>
                  </a:moveTo>
                  <a:lnTo>
                    <a:pt x="4167911" y="0"/>
                  </a:lnTo>
                  <a:lnTo>
                    <a:pt x="4167911" y="2500747"/>
                  </a:lnTo>
                  <a:lnTo>
                    <a:pt x="0" y="250074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9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291" name="Google Shape;291;p29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292" name="Google Shape;292;p29"/>
          <p:cNvSpPr/>
          <p:nvPr/>
        </p:nvSpPr>
        <p:spPr>
          <a:xfrm>
            <a:off x="2873002" y="3309486"/>
            <a:ext cx="12153104" cy="3668028"/>
          </a:xfrm>
          <a:custGeom>
            <a:rect b="b" l="l" r="r" t="t"/>
            <a:pathLst>
              <a:path extrusionOk="0" h="3668028" w="12153104">
                <a:moveTo>
                  <a:pt x="0" y="0"/>
                </a:moveTo>
                <a:lnTo>
                  <a:pt x="12153104" y="0"/>
                </a:lnTo>
                <a:lnTo>
                  <a:pt x="12153104" y="3668028"/>
                </a:lnTo>
                <a:lnTo>
                  <a:pt x="0" y="366802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3" name="Google Shape;293;p29"/>
          <p:cNvSpPr txBox="1"/>
          <p:nvPr/>
        </p:nvSpPr>
        <p:spPr>
          <a:xfrm>
            <a:off x="4183491" y="3670299"/>
            <a:ext cx="9921018" cy="29940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QNA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99" name="Google Shape;299;p3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00" name="Google Shape;300;p30"/>
          <p:cNvSpPr txBox="1"/>
          <p:nvPr/>
        </p:nvSpPr>
        <p:spPr>
          <a:xfrm>
            <a:off x="4183491" y="3670299"/>
            <a:ext cx="9921000" cy="1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1" name="Google Shape;301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0500" y="0"/>
            <a:ext cx="10286999" cy="10286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307" name="Google Shape;307;p3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308" name="Google Shape;308;p31"/>
          <p:cNvSpPr/>
          <p:nvPr/>
        </p:nvSpPr>
        <p:spPr>
          <a:xfrm>
            <a:off x="0" y="3430913"/>
            <a:ext cx="4183491" cy="3933534"/>
          </a:xfrm>
          <a:custGeom>
            <a:rect b="b" l="l" r="r" t="t"/>
            <a:pathLst>
              <a:path extrusionOk="0" h="3933534" w="4183491">
                <a:moveTo>
                  <a:pt x="0" y="0"/>
                </a:moveTo>
                <a:lnTo>
                  <a:pt x="4183491" y="0"/>
                </a:lnTo>
                <a:lnTo>
                  <a:pt x="4183491" y="3933534"/>
                </a:lnTo>
                <a:lnTo>
                  <a:pt x="0" y="3933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9" name="Google Shape;309;p31"/>
          <p:cNvSpPr/>
          <p:nvPr/>
        </p:nvSpPr>
        <p:spPr>
          <a:xfrm>
            <a:off x="13454906" y="3214947"/>
            <a:ext cx="7315200" cy="3857105"/>
          </a:xfrm>
          <a:custGeom>
            <a:rect b="b" l="l" r="r" t="t"/>
            <a:pathLst>
              <a:path extrusionOk="0" h="3857105" w="7315200">
                <a:moveTo>
                  <a:pt x="0" y="0"/>
                </a:moveTo>
                <a:lnTo>
                  <a:pt x="7315200" y="0"/>
                </a:lnTo>
                <a:lnTo>
                  <a:pt x="7315200" y="3857106"/>
                </a:lnTo>
                <a:lnTo>
                  <a:pt x="0" y="38571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0" name="Google Shape;310;p31"/>
          <p:cNvSpPr/>
          <p:nvPr/>
        </p:nvSpPr>
        <p:spPr>
          <a:xfrm>
            <a:off x="4183491" y="2793951"/>
            <a:ext cx="9921018" cy="1860191"/>
          </a:xfrm>
          <a:custGeom>
            <a:rect b="b" l="l" r="r" t="t"/>
            <a:pathLst>
              <a:path extrusionOk="0" h="1860191" w="9921018">
                <a:moveTo>
                  <a:pt x="0" y="0"/>
                </a:moveTo>
                <a:lnTo>
                  <a:pt x="9921018" y="0"/>
                </a:lnTo>
                <a:lnTo>
                  <a:pt x="9921018" y="1860191"/>
                </a:lnTo>
                <a:lnTo>
                  <a:pt x="0" y="18601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1" name="Google Shape;311;p31"/>
          <p:cNvSpPr/>
          <p:nvPr/>
        </p:nvSpPr>
        <p:spPr>
          <a:xfrm>
            <a:off x="5551213" y="4939892"/>
            <a:ext cx="7185574" cy="2168737"/>
          </a:xfrm>
          <a:custGeom>
            <a:rect b="b" l="l" r="r" t="t"/>
            <a:pathLst>
              <a:path extrusionOk="0" h="2168737" w="7185574">
                <a:moveTo>
                  <a:pt x="0" y="0"/>
                </a:moveTo>
                <a:lnTo>
                  <a:pt x="7185574" y="0"/>
                </a:lnTo>
                <a:lnTo>
                  <a:pt x="7185574" y="2168737"/>
                </a:lnTo>
                <a:lnTo>
                  <a:pt x="0" y="21687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2" name="Google Shape;312;p31"/>
          <p:cNvSpPr txBox="1"/>
          <p:nvPr/>
        </p:nvSpPr>
        <p:spPr>
          <a:xfrm>
            <a:off x="4183491" y="2555874"/>
            <a:ext cx="9921018" cy="52228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95" name="Google Shape;95;p1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26000"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96" name="Google Shape;96;p15"/>
          <p:cNvSpPr/>
          <p:nvPr/>
        </p:nvSpPr>
        <p:spPr>
          <a:xfrm flipH="1">
            <a:off x="-1026390" y="-1314601"/>
            <a:ext cx="4456923" cy="5071889"/>
          </a:xfrm>
          <a:custGeom>
            <a:rect b="b" l="l" r="r" t="t"/>
            <a:pathLst>
              <a:path extrusionOk="0" h="5071889" w="4456923">
                <a:moveTo>
                  <a:pt x="4456922" y="0"/>
                </a:moveTo>
                <a:lnTo>
                  <a:pt x="0" y="0"/>
                </a:lnTo>
                <a:lnTo>
                  <a:pt x="0" y="5071889"/>
                </a:lnTo>
                <a:lnTo>
                  <a:pt x="4456922" y="5071889"/>
                </a:lnTo>
                <a:lnTo>
                  <a:pt x="445692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7" name="Google Shape;97;p15"/>
          <p:cNvSpPr/>
          <p:nvPr/>
        </p:nvSpPr>
        <p:spPr>
          <a:xfrm flipH="1" rot="-8613738">
            <a:off x="15589343" y="2702870"/>
            <a:ext cx="3849517" cy="3435694"/>
          </a:xfrm>
          <a:custGeom>
            <a:rect b="b" l="l" r="r" t="t"/>
            <a:pathLst>
              <a:path extrusionOk="0" h="3435694" w="3849517">
                <a:moveTo>
                  <a:pt x="3849517" y="0"/>
                </a:moveTo>
                <a:lnTo>
                  <a:pt x="0" y="0"/>
                </a:lnTo>
                <a:lnTo>
                  <a:pt x="0" y="3435695"/>
                </a:lnTo>
                <a:lnTo>
                  <a:pt x="3849517" y="3435695"/>
                </a:lnTo>
                <a:lnTo>
                  <a:pt x="3849517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98" name="Google Shape;98;p15"/>
          <p:cNvGrpSpPr/>
          <p:nvPr/>
        </p:nvGrpSpPr>
        <p:grpSpPr>
          <a:xfrm>
            <a:off x="792177" y="295183"/>
            <a:ext cx="16703646" cy="9991817"/>
            <a:chOff x="0" y="0"/>
            <a:chExt cx="22271528" cy="13322423"/>
          </a:xfrm>
        </p:grpSpPr>
        <p:sp>
          <p:nvSpPr>
            <p:cNvPr id="99" name="Google Shape;99;p15"/>
            <p:cNvSpPr/>
            <p:nvPr/>
          </p:nvSpPr>
          <p:spPr>
            <a:xfrm>
              <a:off x="0" y="0"/>
              <a:ext cx="22271528" cy="13322423"/>
            </a:xfrm>
            <a:custGeom>
              <a:rect b="b" l="l" r="r" t="t"/>
              <a:pathLst>
                <a:path extrusionOk="0" h="13322423" w="22271528">
                  <a:moveTo>
                    <a:pt x="0" y="0"/>
                  </a:moveTo>
                  <a:lnTo>
                    <a:pt x="22271528" y="0"/>
                  </a:lnTo>
                  <a:lnTo>
                    <a:pt x="22271528" y="13322423"/>
                  </a:lnTo>
                  <a:lnTo>
                    <a:pt x="0" y="1332242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cxnSp>
          <p:nvCxnSpPr>
            <p:cNvPr id="100" name="Google Shape;100;p15"/>
            <p:cNvCxnSpPr/>
            <p:nvPr/>
          </p:nvCxnSpPr>
          <p:spPr>
            <a:xfrm>
              <a:off x="2438401" y="1384336"/>
              <a:ext cx="17494686" cy="0"/>
            </a:xfrm>
            <a:prstGeom prst="straightConnector1">
              <a:avLst/>
            </a:prstGeom>
            <a:noFill/>
            <a:ln cap="flat" cmpd="sng" w="92250">
              <a:solidFill>
                <a:srgbClr val="2A2A2A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01" name="Google Shape;101;p15"/>
            <p:cNvGrpSpPr/>
            <p:nvPr/>
          </p:nvGrpSpPr>
          <p:grpSpPr>
            <a:xfrm>
              <a:off x="2775083" y="799185"/>
              <a:ext cx="425019" cy="425019"/>
              <a:chOff x="0" y="0"/>
              <a:chExt cx="812800" cy="812800"/>
            </a:xfrm>
          </p:grpSpPr>
          <p:sp>
            <p:nvSpPr>
              <p:cNvPr id="102" name="Google Shape;102;p1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94C4D"/>
              </a:solidFill>
              <a:ln cap="sq" cmpd="sng" w="66675">
                <a:solidFill>
                  <a:srgbClr val="2A2A2A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" name="Google Shape;103;p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4" name="Google Shape;104;p15"/>
            <p:cNvGrpSpPr/>
            <p:nvPr/>
          </p:nvGrpSpPr>
          <p:grpSpPr>
            <a:xfrm>
              <a:off x="3281923" y="799185"/>
              <a:ext cx="423386" cy="425019"/>
              <a:chOff x="0" y="0"/>
              <a:chExt cx="809676" cy="812800"/>
            </a:xfrm>
          </p:grpSpPr>
          <p:sp>
            <p:nvSpPr>
              <p:cNvPr id="105" name="Google Shape;105;p15"/>
              <p:cNvSpPr/>
              <p:nvPr/>
            </p:nvSpPr>
            <p:spPr>
              <a:xfrm>
                <a:off x="0" y="0"/>
                <a:ext cx="809676" cy="812800"/>
              </a:xfrm>
              <a:custGeom>
                <a:rect b="b" l="l" r="r" t="t"/>
                <a:pathLst>
                  <a:path extrusionOk="0" h="812800" w="809676">
                    <a:moveTo>
                      <a:pt x="404838" y="0"/>
                    </a:moveTo>
                    <a:cubicBezTo>
                      <a:pt x="181252" y="0"/>
                      <a:pt x="0" y="181951"/>
                      <a:pt x="0" y="406400"/>
                    </a:cubicBezTo>
                    <a:cubicBezTo>
                      <a:pt x="0" y="630849"/>
                      <a:pt x="181252" y="812800"/>
                      <a:pt x="404838" y="812800"/>
                    </a:cubicBezTo>
                    <a:cubicBezTo>
                      <a:pt x="628424" y="812800"/>
                      <a:pt x="809676" y="630849"/>
                      <a:pt x="809676" y="406400"/>
                    </a:cubicBezTo>
                    <a:cubicBezTo>
                      <a:pt x="809676" y="181951"/>
                      <a:pt x="628424" y="0"/>
                      <a:pt x="404838" y="0"/>
                    </a:cubicBezTo>
                    <a:close/>
                  </a:path>
                </a:pathLst>
              </a:custGeom>
              <a:solidFill>
                <a:srgbClr val="FFD501"/>
              </a:solidFill>
              <a:ln cap="sq" cmpd="sng" w="66675">
                <a:solidFill>
                  <a:srgbClr val="2A2A2A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15"/>
              <p:cNvSpPr txBox="1"/>
              <p:nvPr/>
            </p:nvSpPr>
            <p:spPr>
              <a:xfrm>
                <a:off x="75907" y="28575"/>
                <a:ext cx="657862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7" name="Google Shape;107;p15"/>
            <p:cNvGrpSpPr/>
            <p:nvPr/>
          </p:nvGrpSpPr>
          <p:grpSpPr>
            <a:xfrm>
              <a:off x="3784387" y="799185"/>
              <a:ext cx="423386" cy="425019"/>
              <a:chOff x="0" y="0"/>
              <a:chExt cx="809676" cy="812800"/>
            </a:xfrm>
          </p:grpSpPr>
          <p:sp>
            <p:nvSpPr>
              <p:cNvPr id="108" name="Google Shape;108;p15"/>
              <p:cNvSpPr/>
              <p:nvPr/>
            </p:nvSpPr>
            <p:spPr>
              <a:xfrm>
                <a:off x="0" y="0"/>
                <a:ext cx="809676" cy="812800"/>
              </a:xfrm>
              <a:custGeom>
                <a:rect b="b" l="l" r="r" t="t"/>
                <a:pathLst>
                  <a:path extrusionOk="0" h="812800" w="809676">
                    <a:moveTo>
                      <a:pt x="404838" y="0"/>
                    </a:moveTo>
                    <a:cubicBezTo>
                      <a:pt x="181252" y="0"/>
                      <a:pt x="0" y="181951"/>
                      <a:pt x="0" y="406400"/>
                    </a:cubicBezTo>
                    <a:cubicBezTo>
                      <a:pt x="0" y="630849"/>
                      <a:pt x="181252" y="812800"/>
                      <a:pt x="404838" y="812800"/>
                    </a:cubicBezTo>
                    <a:cubicBezTo>
                      <a:pt x="628424" y="812800"/>
                      <a:pt x="809676" y="630849"/>
                      <a:pt x="809676" y="406400"/>
                    </a:cubicBezTo>
                    <a:cubicBezTo>
                      <a:pt x="809676" y="181951"/>
                      <a:pt x="628424" y="0"/>
                      <a:pt x="404838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cap="sq" cmpd="sng" w="66675">
                <a:solidFill>
                  <a:srgbClr val="2A2A2A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15"/>
              <p:cNvSpPr txBox="1"/>
              <p:nvPr/>
            </p:nvSpPr>
            <p:spPr>
              <a:xfrm>
                <a:off x="75907" y="28575"/>
                <a:ext cx="657862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10" name="Google Shape;110;p15"/>
          <p:cNvSpPr/>
          <p:nvPr/>
        </p:nvSpPr>
        <p:spPr>
          <a:xfrm rot="661087">
            <a:off x="988530" y="4413578"/>
            <a:ext cx="4151472" cy="4161877"/>
          </a:xfrm>
          <a:custGeom>
            <a:rect b="b" l="l" r="r" t="t"/>
            <a:pathLst>
              <a:path extrusionOk="0" h="4161877" w="4151472">
                <a:moveTo>
                  <a:pt x="0" y="0"/>
                </a:moveTo>
                <a:lnTo>
                  <a:pt x="4151472" y="0"/>
                </a:lnTo>
                <a:lnTo>
                  <a:pt x="4151472" y="4161877"/>
                </a:lnTo>
                <a:lnTo>
                  <a:pt x="0" y="41618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1" name="Google Shape;111;p15"/>
          <p:cNvSpPr/>
          <p:nvPr/>
        </p:nvSpPr>
        <p:spPr>
          <a:xfrm>
            <a:off x="13732220" y="3299957"/>
            <a:ext cx="2426189" cy="2647627"/>
          </a:xfrm>
          <a:custGeom>
            <a:rect b="b" l="l" r="r" t="t"/>
            <a:pathLst>
              <a:path extrusionOk="0" h="2647627" w="2426189">
                <a:moveTo>
                  <a:pt x="0" y="0"/>
                </a:moveTo>
                <a:lnTo>
                  <a:pt x="2426189" y="0"/>
                </a:lnTo>
                <a:lnTo>
                  <a:pt x="2426189" y="2647627"/>
                </a:lnTo>
                <a:lnTo>
                  <a:pt x="0" y="26476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2" name="Google Shape;112;p15"/>
          <p:cNvSpPr/>
          <p:nvPr/>
        </p:nvSpPr>
        <p:spPr>
          <a:xfrm>
            <a:off x="13817581" y="6712030"/>
            <a:ext cx="4175441" cy="1374100"/>
          </a:xfrm>
          <a:custGeom>
            <a:rect b="b" l="l" r="r" t="t"/>
            <a:pathLst>
              <a:path extrusionOk="0" h="1374100" w="4175441">
                <a:moveTo>
                  <a:pt x="0" y="0"/>
                </a:moveTo>
                <a:lnTo>
                  <a:pt x="4175441" y="0"/>
                </a:lnTo>
                <a:lnTo>
                  <a:pt x="4175441" y="1374100"/>
                </a:lnTo>
                <a:lnTo>
                  <a:pt x="0" y="13741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 amt="79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3" name="Google Shape;113;p15"/>
          <p:cNvSpPr/>
          <p:nvPr/>
        </p:nvSpPr>
        <p:spPr>
          <a:xfrm>
            <a:off x="-2477909" y="4055223"/>
            <a:ext cx="4097378" cy="4685151"/>
          </a:xfrm>
          <a:custGeom>
            <a:rect b="b" l="l" r="r" t="t"/>
            <a:pathLst>
              <a:path extrusionOk="0" h="4685151" w="4097378">
                <a:moveTo>
                  <a:pt x="0" y="0"/>
                </a:moveTo>
                <a:lnTo>
                  <a:pt x="4097378" y="0"/>
                </a:lnTo>
                <a:lnTo>
                  <a:pt x="4097378" y="4685151"/>
                </a:lnTo>
                <a:lnTo>
                  <a:pt x="0" y="46851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4" name="Google Shape;114;p15"/>
          <p:cNvSpPr/>
          <p:nvPr/>
        </p:nvSpPr>
        <p:spPr>
          <a:xfrm>
            <a:off x="2834402" y="1424175"/>
            <a:ext cx="1663252" cy="1573076"/>
          </a:xfrm>
          <a:custGeom>
            <a:rect b="b" l="l" r="r" t="t"/>
            <a:pathLst>
              <a:path extrusionOk="0" h="1573076" w="1663252">
                <a:moveTo>
                  <a:pt x="0" y="0"/>
                </a:moveTo>
                <a:lnTo>
                  <a:pt x="1663253" y="0"/>
                </a:lnTo>
                <a:lnTo>
                  <a:pt x="1663253" y="1573076"/>
                </a:lnTo>
                <a:lnTo>
                  <a:pt x="0" y="15730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5" name="Google Shape;115;p15"/>
          <p:cNvSpPr/>
          <p:nvPr/>
        </p:nvSpPr>
        <p:spPr>
          <a:xfrm>
            <a:off x="12216894" y="1221344"/>
            <a:ext cx="3125934" cy="1875560"/>
          </a:xfrm>
          <a:custGeom>
            <a:rect b="b" l="l" r="r" t="t"/>
            <a:pathLst>
              <a:path extrusionOk="0" h="1875560" w="3125934">
                <a:moveTo>
                  <a:pt x="0" y="0"/>
                </a:moveTo>
                <a:lnTo>
                  <a:pt x="3125934" y="0"/>
                </a:lnTo>
                <a:lnTo>
                  <a:pt x="3125934" y="1875560"/>
                </a:lnTo>
                <a:lnTo>
                  <a:pt x="0" y="18755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6" name="Google Shape;116;p15"/>
          <p:cNvSpPr txBox="1"/>
          <p:nvPr/>
        </p:nvSpPr>
        <p:spPr>
          <a:xfrm>
            <a:off x="4641301" y="3286788"/>
            <a:ext cx="9005400" cy="40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87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864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CRACK INTERNSHI</a:t>
            </a:r>
            <a:r>
              <a:rPr lang="en-US" sz="9864"/>
              <a:t>P</a:t>
            </a:r>
            <a:r>
              <a:rPr b="0" i="0" lang="en-US" sz="9864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endParaRPr/>
          </a:p>
          <a:p>
            <a:pPr indent="0" lvl="0" marL="0" marR="0" rtl="0" algn="ctr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WITH </a:t>
            </a:r>
            <a:r>
              <a:rPr b="0" i="0" lang="en-US" sz="9867" u="none" cap="none" strike="noStrike">
                <a:solidFill>
                  <a:srgbClr val="2861D2"/>
                </a:solidFill>
                <a:latin typeface="Arial"/>
                <a:ea typeface="Arial"/>
                <a:cs typeface="Arial"/>
                <a:sym typeface="Arial"/>
              </a:rPr>
              <a:t>PASC</a:t>
            </a:r>
            <a:endParaRPr/>
          </a:p>
        </p:txBody>
      </p:sp>
      <p:pic>
        <p:nvPicPr>
          <p:cNvPr id="117" name="Google Shape;117;p15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123" name="Google Shape;123;p16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124" name="Google Shape;124;p16"/>
          <p:cNvSpPr txBox="1"/>
          <p:nvPr/>
        </p:nvSpPr>
        <p:spPr>
          <a:xfrm>
            <a:off x="1699650" y="1966475"/>
            <a:ext cx="14888700" cy="70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dk1"/>
                </a:solidFill>
              </a:rPr>
              <a:t>Roadmaps to Internships</a:t>
            </a:r>
            <a:endParaRPr b="1" sz="7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000">
              <a:solidFill>
                <a:schemeClr val="dk1"/>
              </a:solidFill>
            </a:endParaRPr>
          </a:p>
          <a:p>
            <a:pPr indent="-482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en-US" sz="4000">
                <a:solidFill>
                  <a:schemeClr val="dk1"/>
                </a:solidFill>
              </a:rPr>
              <a:t>Summer Internships - After sem 6 mostly from (May to July)</a:t>
            </a:r>
            <a:endParaRPr sz="4000">
              <a:solidFill>
                <a:schemeClr val="dk1"/>
              </a:solidFill>
            </a:endParaRPr>
          </a:p>
          <a:p>
            <a:pPr indent="-482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en-US" sz="4000">
                <a:solidFill>
                  <a:schemeClr val="dk1"/>
                </a:solidFill>
              </a:rPr>
              <a:t>Academic Internships - Part of the SPPU syllabus (to be finished in third year)</a:t>
            </a:r>
            <a:endParaRPr sz="4000">
              <a:solidFill>
                <a:schemeClr val="dk1"/>
              </a:solidFill>
            </a:endParaRPr>
          </a:p>
          <a:p>
            <a:pPr indent="-482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en-US" sz="4000">
                <a:solidFill>
                  <a:schemeClr val="dk1"/>
                </a:solidFill>
              </a:rPr>
              <a:t>Coding Rounds</a:t>
            </a:r>
            <a:endParaRPr sz="4000">
              <a:solidFill>
                <a:schemeClr val="dk1"/>
              </a:solidFill>
            </a:endParaRPr>
          </a:p>
          <a:p>
            <a:pPr indent="-482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en-US" sz="4000">
                <a:solidFill>
                  <a:schemeClr val="dk1"/>
                </a:solidFill>
              </a:rPr>
              <a:t>Technical Interview &amp; HR Rounds</a:t>
            </a:r>
            <a:endParaRPr sz="4000">
              <a:solidFill>
                <a:schemeClr val="dk1"/>
              </a:solidFill>
            </a:endParaRPr>
          </a:p>
          <a:p>
            <a:pPr indent="-482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en-US" sz="4000">
                <a:solidFill>
                  <a:schemeClr val="dk1"/>
                </a:solidFill>
              </a:rPr>
              <a:t>Projects &amp; Resume</a:t>
            </a:r>
            <a:endParaRPr sz="4000">
              <a:solidFill>
                <a:schemeClr val="dk1"/>
              </a:solidFill>
            </a:endParaRPr>
          </a:p>
          <a:p>
            <a:pPr indent="-482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en-US" sz="4000">
                <a:solidFill>
                  <a:schemeClr val="dk1"/>
                </a:solidFill>
              </a:rPr>
              <a:t>Core Subjects</a:t>
            </a:r>
            <a:r>
              <a:rPr b="0" i="0" lang="en-US" sz="2699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300">
              <a:solidFill>
                <a:schemeClr val="dk1"/>
              </a:solidFill>
            </a:endParaRPr>
          </a:p>
        </p:txBody>
      </p:sp>
      <p:grpSp>
        <p:nvGrpSpPr>
          <p:cNvPr id="125" name="Google Shape;125;p16"/>
          <p:cNvGrpSpPr/>
          <p:nvPr/>
        </p:nvGrpSpPr>
        <p:grpSpPr>
          <a:xfrm>
            <a:off x="197074" y="90920"/>
            <a:ext cx="17539409" cy="1875560"/>
            <a:chOff x="0" y="0"/>
            <a:chExt cx="23385879" cy="2500747"/>
          </a:xfrm>
        </p:grpSpPr>
        <p:sp>
          <p:nvSpPr>
            <p:cNvPr id="126" name="Google Shape;126;p16"/>
            <p:cNvSpPr/>
            <p:nvPr/>
          </p:nvSpPr>
          <p:spPr>
            <a:xfrm>
              <a:off x="0" y="0"/>
              <a:ext cx="2217670" cy="2097435"/>
            </a:xfrm>
            <a:custGeom>
              <a:rect b="b" l="l" r="r" t="t"/>
              <a:pathLst>
                <a:path extrusionOk="0" h="2097435" w="2217670">
                  <a:moveTo>
                    <a:pt x="0" y="0"/>
                  </a:moveTo>
                  <a:lnTo>
                    <a:pt x="2217670" y="0"/>
                  </a:lnTo>
                  <a:lnTo>
                    <a:pt x="2217670" y="2097435"/>
                  </a:lnTo>
                  <a:lnTo>
                    <a:pt x="0" y="209743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27" name="Google Shape;127;p16"/>
            <p:cNvSpPr/>
            <p:nvPr/>
          </p:nvSpPr>
          <p:spPr>
            <a:xfrm>
              <a:off x="19217967" y="0"/>
              <a:ext cx="4167912" cy="2500747"/>
            </a:xfrm>
            <a:custGeom>
              <a:rect b="b" l="l" r="r" t="t"/>
              <a:pathLst>
                <a:path extrusionOk="0" h="2500747" w="4167912">
                  <a:moveTo>
                    <a:pt x="0" y="0"/>
                  </a:moveTo>
                  <a:lnTo>
                    <a:pt x="4167911" y="0"/>
                  </a:lnTo>
                  <a:lnTo>
                    <a:pt x="4167911" y="2500747"/>
                  </a:lnTo>
                  <a:lnTo>
                    <a:pt x="0" y="250074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133" name="Google Shape;133;p1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-9219" l="0" r="0" t="-9220"/>
            </a:stretch>
          </a:blipFill>
          <a:ln>
            <a:noFill/>
          </a:ln>
        </p:spPr>
      </p:sp>
      <p:grpSp>
        <p:nvGrpSpPr>
          <p:cNvPr id="134" name="Google Shape;134;p17"/>
          <p:cNvGrpSpPr/>
          <p:nvPr/>
        </p:nvGrpSpPr>
        <p:grpSpPr>
          <a:xfrm>
            <a:off x="11511476" y="2638051"/>
            <a:ext cx="4662040" cy="4276589"/>
            <a:chOff x="0" y="-47625"/>
            <a:chExt cx="867873" cy="796118"/>
          </a:xfrm>
        </p:grpSpPr>
        <p:sp>
          <p:nvSpPr>
            <p:cNvPr id="135" name="Google Shape;135;p17"/>
            <p:cNvSpPr/>
            <p:nvPr/>
          </p:nvSpPr>
          <p:spPr>
            <a:xfrm>
              <a:off x="0" y="0"/>
              <a:ext cx="867873" cy="748493"/>
            </a:xfrm>
            <a:custGeom>
              <a:rect b="b" l="l" r="r" t="t"/>
              <a:pathLst>
                <a:path extrusionOk="0" h="748493" w="867873">
                  <a:moveTo>
                    <a:pt x="0" y="0"/>
                  </a:moveTo>
                  <a:lnTo>
                    <a:pt x="867873" y="0"/>
                  </a:lnTo>
                  <a:lnTo>
                    <a:pt x="867873" y="748493"/>
                  </a:lnTo>
                  <a:lnTo>
                    <a:pt x="0" y="748493"/>
                  </a:lnTo>
                  <a:close/>
                </a:path>
              </a:pathLst>
            </a:custGeom>
            <a:solidFill>
              <a:srgbClr val="00AFE9"/>
            </a:solidFill>
            <a:ln>
              <a:noFill/>
            </a:ln>
          </p:spPr>
        </p:sp>
        <p:sp>
          <p:nvSpPr>
            <p:cNvPr id="136" name="Google Shape;136;p17"/>
            <p:cNvSpPr txBox="1"/>
            <p:nvPr/>
          </p:nvSpPr>
          <p:spPr>
            <a:xfrm>
              <a:off x="0" y="-47625"/>
              <a:ext cx="867873" cy="7961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850" lIns="71850" spcFirstLastPara="1" rIns="71850" wrap="square" tIns="7185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7" name="Google Shape;137;p17"/>
          <p:cNvSpPr txBox="1"/>
          <p:nvPr/>
        </p:nvSpPr>
        <p:spPr>
          <a:xfrm>
            <a:off x="11507254" y="7005013"/>
            <a:ext cx="4666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51"/>
              <a:t>ADITI </a:t>
            </a:r>
            <a:r>
              <a:rPr b="0" i="0" lang="en-US" sz="495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DATE</a:t>
            </a:r>
            <a:endParaRPr/>
          </a:p>
        </p:txBody>
      </p:sp>
      <p:sp>
        <p:nvSpPr>
          <p:cNvPr id="138" name="Google Shape;138;p17"/>
          <p:cNvSpPr/>
          <p:nvPr/>
        </p:nvSpPr>
        <p:spPr>
          <a:xfrm>
            <a:off x="3077462" y="602272"/>
            <a:ext cx="4344389" cy="1764908"/>
          </a:xfrm>
          <a:custGeom>
            <a:rect b="b" l="l" r="r" t="t"/>
            <a:pathLst>
              <a:path extrusionOk="0" h="1764908" w="4344389">
                <a:moveTo>
                  <a:pt x="0" y="0"/>
                </a:moveTo>
                <a:lnTo>
                  <a:pt x="4344390" y="0"/>
                </a:lnTo>
                <a:lnTo>
                  <a:pt x="4344390" y="1764908"/>
                </a:lnTo>
                <a:lnTo>
                  <a:pt x="0" y="17649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9" name="Google Shape;139;p17"/>
          <p:cNvSpPr/>
          <p:nvPr/>
        </p:nvSpPr>
        <p:spPr>
          <a:xfrm>
            <a:off x="11910586" y="1605160"/>
            <a:ext cx="3859599" cy="5309480"/>
          </a:xfrm>
          <a:custGeom>
            <a:rect b="b" l="l" r="r" t="t"/>
            <a:pathLst>
              <a:path extrusionOk="0" h="5309480" w="3859599">
                <a:moveTo>
                  <a:pt x="0" y="0"/>
                </a:moveTo>
                <a:lnTo>
                  <a:pt x="3859598" y="0"/>
                </a:lnTo>
                <a:lnTo>
                  <a:pt x="3859598" y="5309479"/>
                </a:lnTo>
                <a:lnTo>
                  <a:pt x="0" y="53094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0" name="Google Shape;140;p17"/>
          <p:cNvSpPr txBox="1"/>
          <p:nvPr/>
        </p:nvSpPr>
        <p:spPr>
          <a:xfrm>
            <a:off x="1028700" y="2892344"/>
            <a:ext cx="8441914" cy="54629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217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226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 well-established institution with over 300 years of history. </a:t>
            </a:r>
            <a:endParaRPr/>
          </a:p>
          <a:p>
            <a:pPr indent="-30226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Offers a wide range of financial services including retail and corporate banking, investment banking, and wealth management worldwide. </a:t>
            </a:r>
            <a:endParaRPr/>
          </a:p>
          <a:p>
            <a:pPr indent="-30226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Known for being innovative and responsive to customer needs. </a:t>
            </a:r>
            <a:endParaRPr/>
          </a:p>
          <a:p>
            <a:pPr indent="-30226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Committed to maintaining integrity and conducting business responsibly.</a:t>
            </a:r>
            <a:endParaRPr/>
          </a:p>
        </p:txBody>
      </p:sp>
      <p:grpSp>
        <p:nvGrpSpPr>
          <p:cNvPr id="141" name="Google Shape;141;p17"/>
          <p:cNvGrpSpPr/>
          <p:nvPr/>
        </p:nvGrpSpPr>
        <p:grpSpPr>
          <a:xfrm>
            <a:off x="197074" y="90920"/>
            <a:ext cx="17539410" cy="1875560"/>
            <a:chOff x="0" y="0"/>
            <a:chExt cx="23385879" cy="2500747"/>
          </a:xfrm>
        </p:grpSpPr>
        <p:sp>
          <p:nvSpPr>
            <p:cNvPr id="142" name="Google Shape;142;p17"/>
            <p:cNvSpPr/>
            <p:nvPr/>
          </p:nvSpPr>
          <p:spPr>
            <a:xfrm>
              <a:off x="0" y="0"/>
              <a:ext cx="2217670" cy="2097435"/>
            </a:xfrm>
            <a:custGeom>
              <a:rect b="b" l="l" r="r" t="t"/>
              <a:pathLst>
                <a:path extrusionOk="0" h="2097435" w="2217670">
                  <a:moveTo>
                    <a:pt x="0" y="0"/>
                  </a:moveTo>
                  <a:lnTo>
                    <a:pt x="2217670" y="0"/>
                  </a:lnTo>
                  <a:lnTo>
                    <a:pt x="2217670" y="2097435"/>
                  </a:lnTo>
                  <a:lnTo>
                    <a:pt x="0" y="209743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43" name="Google Shape;143;p17"/>
            <p:cNvSpPr/>
            <p:nvPr/>
          </p:nvSpPr>
          <p:spPr>
            <a:xfrm>
              <a:off x="19217967" y="0"/>
              <a:ext cx="4167912" cy="2500747"/>
            </a:xfrm>
            <a:custGeom>
              <a:rect b="b" l="l" r="r" t="t"/>
              <a:pathLst>
                <a:path extrusionOk="0" h="2500747" w="4167912">
                  <a:moveTo>
                    <a:pt x="0" y="0"/>
                  </a:moveTo>
                  <a:lnTo>
                    <a:pt x="4167911" y="0"/>
                  </a:lnTo>
                  <a:lnTo>
                    <a:pt x="4167911" y="2500747"/>
                  </a:lnTo>
                  <a:lnTo>
                    <a:pt x="0" y="250074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8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8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149" name="Google Shape;149;p18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150" name="Google Shape;150;p18"/>
          <p:cNvSpPr txBox="1"/>
          <p:nvPr/>
        </p:nvSpPr>
        <p:spPr>
          <a:xfrm>
            <a:off x="1699650" y="1966475"/>
            <a:ext cx="14888700" cy="54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7400">
                <a:solidFill>
                  <a:schemeClr val="dk1"/>
                </a:solidFill>
              </a:rPr>
              <a:t>Core Subjects</a:t>
            </a:r>
            <a:endParaRPr sz="7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000">
              <a:solidFill>
                <a:schemeClr val="dk1"/>
              </a:solidFill>
            </a:endParaRPr>
          </a:p>
          <a:p>
            <a:pPr indent="-469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Char char="•"/>
            </a:pPr>
            <a:r>
              <a:rPr lang="en-US" sz="3800">
                <a:solidFill>
                  <a:schemeClr val="dk1"/>
                </a:solidFill>
              </a:rPr>
              <a:t>Make Notes</a:t>
            </a:r>
            <a:endParaRPr sz="3800">
              <a:solidFill>
                <a:schemeClr val="dk1"/>
              </a:solidFill>
            </a:endParaRPr>
          </a:p>
          <a:p>
            <a:pPr indent="-469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Char char="•"/>
            </a:pPr>
            <a:r>
              <a:rPr lang="en-US" sz="3800">
                <a:solidFill>
                  <a:schemeClr val="dk1"/>
                </a:solidFill>
              </a:rPr>
              <a:t>Many Resources available online</a:t>
            </a:r>
            <a:endParaRPr sz="3800">
              <a:solidFill>
                <a:schemeClr val="dk1"/>
              </a:solidFill>
            </a:endParaRPr>
          </a:p>
          <a:p>
            <a:pPr indent="-469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Char char="•"/>
            </a:pPr>
            <a:r>
              <a:rPr lang="en-US" sz="3800">
                <a:solidFill>
                  <a:schemeClr val="dk1"/>
                </a:solidFill>
              </a:rPr>
              <a:t>There are some </a:t>
            </a:r>
            <a:r>
              <a:rPr b="1" lang="en-US" sz="3800">
                <a:solidFill>
                  <a:schemeClr val="dk1"/>
                </a:solidFill>
              </a:rPr>
              <a:t>common questions</a:t>
            </a:r>
            <a:r>
              <a:rPr lang="en-US" sz="3800">
                <a:solidFill>
                  <a:schemeClr val="dk1"/>
                </a:solidFill>
              </a:rPr>
              <a:t> that are directly asked in interviews</a:t>
            </a:r>
            <a:endParaRPr sz="3800">
              <a:solidFill>
                <a:schemeClr val="dk1"/>
              </a:solidFill>
            </a:endParaRPr>
          </a:p>
          <a:p>
            <a:pPr indent="-469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Char char="•"/>
            </a:pPr>
            <a:r>
              <a:rPr lang="en-US" sz="3800">
                <a:solidFill>
                  <a:schemeClr val="dk1"/>
                </a:solidFill>
              </a:rPr>
              <a:t>Level of questions depends on company to company</a:t>
            </a:r>
            <a:endParaRPr sz="4000">
              <a:solidFill>
                <a:schemeClr val="dk1"/>
              </a:solidFill>
            </a:endParaRPr>
          </a:p>
        </p:txBody>
      </p:sp>
      <p:grpSp>
        <p:nvGrpSpPr>
          <p:cNvPr id="151" name="Google Shape;151;p18"/>
          <p:cNvGrpSpPr/>
          <p:nvPr/>
        </p:nvGrpSpPr>
        <p:grpSpPr>
          <a:xfrm>
            <a:off x="197074" y="90920"/>
            <a:ext cx="17539409" cy="1875560"/>
            <a:chOff x="0" y="0"/>
            <a:chExt cx="23385879" cy="2500747"/>
          </a:xfrm>
        </p:grpSpPr>
        <p:sp>
          <p:nvSpPr>
            <p:cNvPr id="152" name="Google Shape;152;p18"/>
            <p:cNvSpPr/>
            <p:nvPr/>
          </p:nvSpPr>
          <p:spPr>
            <a:xfrm>
              <a:off x="0" y="0"/>
              <a:ext cx="2217670" cy="2097435"/>
            </a:xfrm>
            <a:custGeom>
              <a:rect b="b" l="l" r="r" t="t"/>
              <a:pathLst>
                <a:path extrusionOk="0" h="2097435" w="2217670">
                  <a:moveTo>
                    <a:pt x="0" y="0"/>
                  </a:moveTo>
                  <a:lnTo>
                    <a:pt x="2217670" y="0"/>
                  </a:lnTo>
                  <a:lnTo>
                    <a:pt x="2217670" y="2097435"/>
                  </a:lnTo>
                  <a:lnTo>
                    <a:pt x="0" y="209743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53" name="Google Shape;153;p18"/>
            <p:cNvSpPr/>
            <p:nvPr/>
          </p:nvSpPr>
          <p:spPr>
            <a:xfrm>
              <a:off x="19217967" y="0"/>
              <a:ext cx="4167912" cy="2500747"/>
            </a:xfrm>
            <a:custGeom>
              <a:rect b="b" l="l" r="r" t="t"/>
              <a:pathLst>
                <a:path extrusionOk="0" h="2500747" w="4167912">
                  <a:moveTo>
                    <a:pt x="0" y="0"/>
                  </a:moveTo>
                  <a:lnTo>
                    <a:pt x="4167911" y="0"/>
                  </a:lnTo>
                  <a:lnTo>
                    <a:pt x="4167911" y="2500747"/>
                  </a:lnTo>
                  <a:lnTo>
                    <a:pt x="0" y="250074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159" name="Google Shape;159;p19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-9219" l="0" r="0" t="-9220"/>
            </a:stretch>
          </a:blipFill>
          <a:ln>
            <a:noFill/>
          </a:ln>
        </p:spPr>
      </p:sp>
      <p:grpSp>
        <p:nvGrpSpPr>
          <p:cNvPr id="160" name="Google Shape;160;p19"/>
          <p:cNvGrpSpPr/>
          <p:nvPr/>
        </p:nvGrpSpPr>
        <p:grpSpPr>
          <a:xfrm>
            <a:off x="11511476" y="2638051"/>
            <a:ext cx="4662040" cy="4276589"/>
            <a:chOff x="0" y="-47625"/>
            <a:chExt cx="867873" cy="796118"/>
          </a:xfrm>
        </p:grpSpPr>
        <p:sp>
          <p:nvSpPr>
            <p:cNvPr id="161" name="Google Shape;161;p19"/>
            <p:cNvSpPr/>
            <p:nvPr/>
          </p:nvSpPr>
          <p:spPr>
            <a:xfrm>
              <a:off x="0" y="0"/>
              <a:ext cx="867873" cy="748493"/>
            </a:xfrm>
            <a:custGeom>
              <a:rect b="b" l="l" r="r" t="t"/>
              <a:pathLst>
                <a:path extrusionOk="0" h="748493" w="867873">
                  <a:moveTo>
                    <a:pt x="0" y="0"/>
                  </a:moveTo>
                  <a:lnTo>
                    <a:pt x="867873" y="0"/>
                  </a:lnTo>
                  <a:lnTo>
                    <a:pt x="867873" y="748493"/>
                  </a:lnTo>
                  <a:lnTo>
                    <a:pt x="0" y="748493"/>
                  </a:lnTo>
                  <a:close/>
                </a:path>
              </a:pathLst>
            </a:custGeom>
            <a:solidFill>
              <a:srgbClr val="CC2131"/>
            </a:solidFill>
            <a:ln>
              <a:noFill/>
            </a:ln>
          </p:spPr>
        </p:sp>
        <p:sp>
          <p:nvSpPr>
            <p:cNvPr id="162" name="Google Shape;162;p19"/>
            <p:cNvSpPr txBox="1"/>
            <p:nvPr/>
          </p:nvSpPr>
          <p:spPr>
            <a:xfrm>
              <a:off x="0" y="-47625"/>
              <a:ext cx="867873" cy="7961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850" lIns="71850" spcFirstLastPara="1" rIns="71850" wrap="square" tIns="7185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3" name="Google Shape;163;p19"/>
          <p:cNvSpPr txBox="1"/>
          <p:nvPr/>
        </p:nvSpPr>
        <p:spPr>
          <a:xfrm>
            <a:off x="11507254" y="7005013"/>
            <a:ext cx="4666261" cy="8549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95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ADITYA MORE</a:t>
            </a:r>
            <a:endParaRPr/>
          </a:p>
        </p:txBody>
      </p:sp>
      <p:sp>
        <p:nvSpPr>
          <p:cNvPr id="164" name="Google Shape;164;p19"/>
          <p:cNvSpPr/>
          <p:nvPr/>
        </p:nvSpPr>
        <p:spPr>
          <a:xfrm>
            <a:off x="3623788" y="-141143"/>
            <a:ext cx="3251739" cy="3251739"/>
          </a:xfrm>
          <a:custGeom>
            <a:rect b="b" l="l" r="r" t="t"/>
            <a:pathLst>
              <a:path extrusionOk="0" h="3251739" w="3251739">
                <a:moveTo>
                  <a:pt x="0" y="0"/>
                </a:moveTo>
                <a:lnTo>
                  <a:pt x="3251738" y="0"/>
                </a:lnTo>
                <a:lnTo>
                  <a:pt x="3251738" y="3251738"/>
                </a:lnTo>
                <a:lnTo>
                  <a:pt x="0" y="32517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5" name="Google Shape;165;p19"/>
          <p:cNvSpPr/>
          <p:nvPr/>
        </p:nvSpPr>
        <p:spPr>
          <a:xfrm>
            <a:off x="11171483" y="1408057"/>
            <a:ext cx="5513475" cy="5506583"/>
          </a:xfrm>
          <a:custGeom>
            <a:rect b="b" l="l" r="r" t="t"/>
            <a:pathLst>
              <a:path extrusionOk="0" h="5506583" w="5513475">
                <a:moveTo>
                  <a:pt x="0" y="0"/>
                </a:moveTo>
                <a:lnTo>
                  <a:pt x="5513475" y="0"/>
                </a:lnTo>
                <a:lnTo>
                  <a:pt x="5513475" y="5506582"/>
                </a:lnTo>
                <a:lnTo>
                  <a:pt x="0" y="55065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6" name="Google Shape;166;p19"/>
          <p:cNvSpPr txBox="1"/>
          <p:nvPr/>
        </p:nvSpPr>
        <p:spPr>
          <a:xfrm>
            <a:off x="1028700" y="2561782"/>
            <a:ext cx="8441914" cy="59582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217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226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Global technology company in the payments industry.</a:t>
            </a:r>
            <a:endParaRPr/>
          </a:p>
          <a:p>
            <a:pPr indent="-30226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Mission to connect and power an inclusive, digital economy. </a:t>
            </a:r>
            <a:endParaRPr/>
          </a:p>
          <a:p>
            <a:pPr indent="-30226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Focus on making transactions safe, simple, smart, and accessible.</a:t>
            </a:r>
            <a:endParaRPr/>
          </a:p>
          <a:p>
            <a:pPr indent="-30226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Innovations and solutions benefit individuals, financial institutions, governments, and businesses.</a:t>
            </a:r>
            <a:endParaRPr/>
          </a:p>
          <a:p>
            <a:pPr indent="-30226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Decency quotient (DQ) drives company culture and actions.</a:t>
            </a:r>
            <a:endParaRPr/>
          </a:p>
        </p:txBody>
      </p:sp>
      <p:grpSp>
        <p:nvGrpSpPr>
          <p:cNvPr id="167" name="Google Shape;167;p19"/>
          <p:cNvGrpSpPr/>
          <p:nvPr/>
        </p:nvGrpSpPr>
        <p:grpSpPr>
          <a:xfrm>
            <a:off x="197074" y="90920"/>
            <a:ext cx="17539410" cy="1875560"/>
            <a:chOff x="0" y="0"/>
            <a:chExt cx="23385879" cy="2500747"/>
          </a:xfrm>
        </p:grpSpPr>
        <p:sp>
          <p:nvSpPr>
            <p:cNvPr id="168" name="Google Shape;168;p19"/>
            <p:cNvSpPr/>
            <p:nvPr/>
          </p:nvSpPr>
          <p:spPr>
            <a:xfrm>
              <a:off x="0" y="0"/>
              <a:ext cx="2217670" cy="2097435"/>
            </a:xfrm>
            <a:custGeom>
              <a:rect b="b" l="l" r="r" t="t"/>
              <a:pathLst>
                <a:path extrusionOk="0" h="2097435" w="2217670">
                  <a:moveTo>
                    <a:pt x="0" y="0"/>
                  </a:moveTo>
                  <a:lnTo>
                    <a:pt x="2217670" y="0"/>
                  </a:lnTo>
                  <a:lnTo>
                    <a:pt x="2217670" y="2097435"/>
                  </a:lnTo>
                  <a:lnTo>
                    <a:pt x="0" y="209743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69" name="Google Shape;169;p19"/>
            <p:cNvSpPr/>
            <p:nvPr/>
          </p:nvSpPr>
          <p:spPr>
            <a:xfrm>
              <a:off x="19217967" y="0"/>
              <a:ext cx="4167912" cy="2500747"/>
            </a:xfrm>
            <a:custGeom>
              <a:rect b="b" l="l" r="r" t="t"/>
              <a:pathLst>
                <a:path extrusionOk="0" h="2500747" w="4167912">
                  <a:moveTo>
                    <a:pt x="0" y="0"/>
                  </a:moveTo>
                  <a:lnTo>
                    <a:pt x="4167911" y="0"/>
                  </a:lnTo>
                  <a:lnTo>
                    <a:pt x="4167911" y="2500747"/>
                  </a:lnTo>
                  <a:lnTo>
                    <a:pt x="0" y="250074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8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175" name="Google Shape;175;p2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176" name="Google Shape;176;p20"/>
          <p:cNvSpPr txBox="1"/>
          <p:nvPr/>
        </p:nvSpPr>
        <p:spPr>
          <a:xfrm>
            <a:off x="1699650" y="1966475"/>
            <a:ext cx="14888700" cy="63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>
                <a:solidFill>
                  <a:schemeClr val="dk1"/>
                </a:solidFill>
              </a:rPr>
              <a:t>Interview</a:t>
            </a:r>
            <a:endParaRPr sz="7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000">
              <a:solidFill>
                <a:schemeClr val="dk1"/>
              </a:solidFill>
            </a:endParaRPr>
          </a:p>
          <a:p>
            <a:pPr indent="-482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en-US" sz="4000">
                <a:solidFill>
                  <a:schemeClr val="dk1"/>
                </a:solidFill>
              </a:rPr>
              <a:t>Offline interviews are very different from online</a:t>
            </a:r>
            <a:endParaRPr sz="4000">
              <a:solidFill>
                <a:schemeClr val="dk1"/>
              </a:solidFill>
            </a:endParaRPr>
          </a:p>
          <a:p>
            <a:pPr indent="-482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en-US" sz="4000">
                <a:solidFill>
                  <a:schemeClr val="dk1"/>
                </a:solidFill>
              </a:rPr>
              <a:t>You may be asked to code in front of the interviewer</a:t>
            </a:r>
            <a:endParaRPr sz="4000">
              <a:solidFill>
                <a:schemeClr val="dk1"/>
              </a:solidFill>
            </a:endParaRPr>
          </a:p>
          <a:p>
            <a:pPr indent="-482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en-US" sz="4000">
                <a:solidFill>
                  <a:schemeClr val="dk1"/>
                </a:solidFill>
              </a:rPr>
              <a:t>You should start with explanation of the question </a:t>
            </a:r>
            <a:endParaRPr sz="4000">
              <a:solidFill>
                <a:schemeClr val="dk1"/>
              </a:solidFill>
            </a:endParaRPr>
          </a:p>
          <a:p>
            <a:pPr indent="-482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en-US" sz="4000">
                <a:solidFill>
                  <a:schemeClr val="dk1"/>
                </a:solidFill>
              </a:rPr>
              <a:t>Do not just directly code and give the answer</a:t>
            </a:r>
            <a:endParaRPr sz="4000">
              <a:solidFill>
                <a:schemeClr val="dk1"/>
              </a:solidFill>
            </a:endParaRPr>
          </a:p>
          <a:p>
            <a:pPr indent="-482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en-US" sz="4000">
                <a:solidFill>
                  <a:schemeClr val="dk1"/>
                </a:solidFill>
              </a:rPr>
              <a:t>Always show positive approach even if you don’t know the answer</a:t>
            </a:r>
            <a:endParaRPr sz="3800">
              <a:solidFill>
                <a:schemeClr val="dk1"/>
              </a:solidFill>
            </a:endParaRPr>
          </a:p>
        </p:txBody>
      </p:sp>
      <p:grpSp>
        <p:nvGrpSpPr>
          <p:cNvPr id="177" name="Google Shape;177;p20"/>
          <p:cNvGrpSpPr/>
          <p:nvPr/>
        </p:nvGrpSpPr>
        <p:grpSpPr>
          <a:xfrm>
            <a:off x="197074" y="90920"/>
            <a:ext cx="17539409" cy="1875560"/>
            <a:chOff x="0" y="0"/>
            <a:chExt cx="23385879" cy="2500747"/>
          </a:xfrm>
        </p:grpSpPr>
        <p:sp>
          <p:nvSpPr>
            <p:cNvPr id="178" name="Google Shape;178;p20"/>
            <p:cNvSpPr/>
            <p:nvPr/>
          </p:nvSpPr>
          <p:spPr>
            <a:xfrm>
              <a:off x="0" y="0"/>
              <a:ext cx="2217670" cy="2097435"/>
            </a:xfrm>
            <a:custGeom>
              <a:rect b="b" l="l" r="r" t="t"/>
              <a:pathLst>
                <a:path extrusionOk="0" h="2097435" w="2217670">
                  <a:moveTo>
                    <a:pt x="0" y="0"/>
                  </a:moveTo>
                  <a:lnTo>
                    <a:pt x="2217670" y="0"/>
                  </a:lnTo>
                  <a:lnTo>
                    <a:pt x="2217670" y="2097435"/>
                  </a:lnTo>
                  <a:lnTo>
                    <a:pt x="0" y="209743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79" name="Google Shape;179;p20"/>
            <p:cNvSpPr/>
            <p:nvPr/>
          </p:nvSpPr>
          <p:spPr>
            <a:xfrm>
              <a:off x="19217967" y="0"/>
              <a:ext cx="4167912" cy="2500747"/>
            </a:xfrm>
            <a:custGeom>
              <a:rect b="b" l="l" r="r" t="t"/>
              <a:pathLst>
                <a:path extrusionOk="0" h="2500747" w="4167912">
                  <a:moveTo>
                    <a:pt x="0" y="0"/>
                  </a:moveTo>
                  <a:lnTo>
                    <a:pt x="4167911" y="0"/>
                  </a:lnTo>
                  <a:lnTo>
                    <a:pt x="4167911" y="2500747"/>
                  </a:lnTo>
                  <a:lnTo>
                    <a:pt x="0" y="250074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185" name="Google Shape;185;p21"/>
          <p:cNvSpPr/>
          <p:nvPr/>
        </p:nvSpPr>
        <p:spPr>
          <a:xfrm>
            <a:off x="1905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-9219" l="0" r="0" t="-9220"/>
            </a:stretch>
          </a:blipFill>
          <a:ln>
            <a:noFill/>
          </a:ln>
        </p:spPr>
      </p:sp>
      <p:grpSp>
        <p:nvGrpSpPr>
          <p:cNvPr id="186" name="Google Shape;186;p21"/>
          <p:cNvGrpSpPr/>
          <p:nvPr/>
        </p:nvGrpSpPr>
        <p:grpSpPr>
          <a:xfrm>
            <a:off x="11511765" y="2638051"/>
            <a:ext cx="4981686" cy="4276589"/>
            <a:chOff x="0" y="-47625"/>
            <a:chExt cx="927377" cy="796118"/>
          </a:xfrm>
        </p:grpSpPr>
        <p:sp>
          <p:nvSpPr>
            <p:cNvPr id="187" name="Google Shape;187;p21"/>
            <p:cNvSpPr/>
            <p:nvPr/>
          </p:nvSpPr>
          <p:spPr>
            <a:xfrm>
              <a:off x="0" y="0"/>
              <a:ext cx="927377" cy="748493"/>
            </a:xfrm>
            <a:custGeom>
              <a:rect b="b" l="l" r="r" t="t"/>
              <a:pathLst>
                <a:path extrusionOk="0" h="748493" w="927377">
                  <a:moveTo>
                    <a:pt x="0" y="0"/>
                  </a:moveTo>
                  <a:lnTo>
                    <a:pt x="927377" y="0"/>
                  </a:lnTo>
                  <a:lnTo>
                    <a:pt x="927377" y="748493"/>
                  </a:lnTo>
                  <a:lnTo>
                    <a:pt x="0" y="748493"/>
                  </a:lnTo>
                  <a:close/>
                </a:path>
              </a:pathLst>
            </a:custGeom>
            <a:solidFill>
              <a:srgbClr val="16325B"/>
            </a:solidFill>
            <a:ln>
              <a:noFill/>
            </a:ln>
          </p:spPr>
        </p:sp>
        <p:sp>
          <p:nvSpPr>
            <p:cNvPr id="188" name="Google Shape;188;p21"/>
            <p:cNvSpPr txBox="1"/>
            <p:nvPr/>
          </p:nvSpPr>
          <p:spPr>
            <a:xfrm>
              <a:off x="0" y="-47625"/>
              <a:ext cx="927377" cy="7961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850" lIns="71850" spcFirstLastPara="1" rIns="71850" wrap="square" tIns="7185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9" name="Google Shape;189;p21"/>
          <p:cNvSpPr txBox="1"/>
          <p:nvPr/>
        </p:nvSpPr>
        <p:spPr>
          <a:xfrm>
            <a:off x="11507254" y="7005013"/>
            <a:ext cx="4986197" cy="17308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95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SHANTANU WABLE</a:t>
            </a:r>
            <a:endParaRPr/>
          </a:p>
        </p:txBody>
      </p:sp>
      <p:sp>
        <p:nvSpPr>
          <p:cNvPr id="190" name="Google Shape;190;p21"/>
          <p:cNvSpPr/>
          <p:nvPr/>
        </p:nvSpPr>
        <p:spPr>
          <a:xfrm>
            <a:off x="2439380" y="1028700"/>
            <a:ext cx="5620555" cy="885302"/>
          </a:xfrm>
          <a:custGeom>
            <a:rect b="b" l="l" r="r" t="t"/>
            <a:pathLst>
              <a:path extrusionOk="0" h="885302" w="5620555">
                <a:moveTo>
                  <a:pt x="0" y="0"/>
                </a:moveTo>
                <a:lnTo>
                  <a:pt x="5620555" y="0"/>
                </a:lnTo>
                <a:lnTo>
                  <a:pt x="5620555" y="885302"/>
                </a:lnTo>
                <a:lnTo>
                  <a:pt x="0" y="8853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1" name="Google Shape;191;p21"/>
          <p:cNvSpPr/>
          <p:nvPr/>
        </p:nvSpPr>
        <p:spPr>
          <a:xfrm>
            <a:off x="8688942" y="-1332895"/>
            <a:ext cx="10996713" cy="8247535"/>
          </a:xfrm>
          <a:custGeom>
            <a:rect b="b" l="l" r="r" t="t"/>
            <a:pathLst>
              <a:path extrusionOk="0" h="8247535" w="10996713">
                <a:moveTo>
                  <a:pt x="0" y="0"/>
                </a:moveTo>
                <a:lnTo>
                  <a:pt x="10996712" y="0"/>
                </a:lnTo>
                <a:lnTo>
                  <a:pt x="10996712" y="8247534"/>
                </a:lnTo>
                <a:lnTo>
                  <a:pt x="0" y="8247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2" name="Google Shape;192;p21"/>
          <p:cNvSpPr txBox="1"/>
          <p:nvPr/>
        </p:nvSpPr>
        <p:spPr>
          <a:xfrm>
            <a:off x="1028700" y="2370162"/>
            <a:ext cx="8442000" cy="79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8321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Char char="•"/>
            </a:pPr>
            <a:r>
              <a:rPr b="0" i="0" lang="en-US" sz="24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Arista Networks leads the way in data-centric networking solutions for various settings like big data centers, campuses, and routing infrastructures.</a:t>
            </a:r>
            <a:endParaRPr sz="1100"/>
          </a:p>
          <a:p>
            <a:pPr indent="-28321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Char char="•"/>
            </a:pPr>
            <a:r>
              <a:rPr b="0" i="0" lang="en-US" sz="24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Known for its advanced platforms, Arista provides top-notch solutions that focus on availability, agility, automation, analytics, and security. </a:t>
            </a:r>
            <a:endParaRPr sz="1100"/>
          </a:p>
          <a:p>
            <a:pPr indent="-28321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Char char="•"/>
            </a:pPr>
            <a:r>
              <a:rPr b="0" i="0" lang="en-US" sz="24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Users can effectively tackle changing networking issues thanks to the company's powerful network operating stack.</a:t>
            </a:r>
            <a:endParaRPr sz="1100"/>
          </a:p>
          <a:p>
            <a:pPr indent="-28321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Char char="•"/>
            </a:pPr>
            <a:r>
              <a:rPr b="0" i="0" lang="en-US" sz="2499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Arista's drive for innovation and quality is clear in its mission to provide cutting-edge networking solutions that meet the ever-changing demands of today's businesses.</a:t>
            </a:r>
            <a:endParaRPr sz="1100"/>
          </a:p>
        </p:txBody>
      </p:sp>
      <p:grpSp>
        <p:nvGrpSpPr>
          <p:cNvPr id="193" name="Google Shape;193;p21"/>
          <p:cNvGrpSpPr/>
          <p:nvPr/>
        </p:nvGrpSpPr>
        <p:grpSpPr>
          <a:xfrm>
            <a:off x="197074" y="90920"/>
            <a:ext cx="17539410" cy="1875560"/>
            <a:chOff x="0" y="0"/>
            <a:chExt cx="23385879" cy="2500747"/>
          </a:xfrm>
        </p:grpSpPr>
        <p:sp>
          <p:nvSpPr>
            <p:cNvPr id="194" name="Google Shape;194;p21"/>
            <p:cNvSpPr/>
            <p:nvPr/>
          </p:nvSpPr>
          <p:spPr>
            <a:xfrm>
              <a:off x="0" y="0"/>
              <a:ext cx="2217670" cy="2097435"/>
            </a:xfrm>
            <a:custGeom>
              <a:rect b="b" l="l" r="r" t="t"/>
              <a:pathLst>
                <a:path extrusionOk="0" h="2097435" w="2217670">
                  <a:moveTo>
                    <a:pt x="0" y="0"/>
                  </a:moveTo>
                  <a:lnTo>
                    <a:pt x="2217670" y="0"/>
                  </a:lnTo>
                  <a:lnTo>
                    <a:pt x="2217670" y="2097435"/>
                  </a:lnTo>
                  <a:lnTo>
                    <a:pt x="0" y="209743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95" name="Google Shape;195;p21"/>
            <p:cNvSpPr/>
            <p:nvPr/>
          </p:nvSpPr>
          <p:spPr>
            <a:xfrm>
              <a:off x="19217967" y="0"/>
              <a:ext cx="4167912" cy="2500747"/>
            </a:xfrm>
            <a:custGeom>
              <a:rect b="b" l="l" r="r" t="t"/>
              <a:pathLst>
                <a:path extrusionOk="0" h="2500747" w="4167912">
                  <a:moveTo>
                    <a:pt x="0" y="0"/>
                  </a:moveTo>
                  <a:lnTo>
                    <a:pt x="4167911" y="0"/>
                  </a:lnTo>
                  <a:lnTo>
                    <a:pt x="4167911" y="2500747"/>
                  </a:lnTo>
                  <a:lnTo>
                    <a:pt x="0" y="250074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8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2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01" name="Google Shape;201;p22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02" name="Google Shape;202;p22"/>
          <p:cNvSpPr txBox="1"/>
          <p:nvPr/>
        </p:nvSpPr>
        <p:spPr>
          <a:xfrm>
            <a:off x="1699650" y="1966475"/>
            <a:ext cx="14888700" cy="58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800">
                <a:solidFill>
                  <a:schemeClr val="dk1"/>
                </a:solidFill>
              </a:rPr>
              <a:t>Resume</a:t>
            </a:r>
            <a:endParaRPr sz="6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800">
              <a:solidFill>
                <a:schemeClr val="dk1"/>
              </a:solidFill>
            </a:endParaRPr>
          </a:p>
          <a:p>
            <a:pPr indent="-685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Use overleaf for creating your resume</a:t>
            </a:r>
            <a:endParaRPr sz="3600">
              <a:solidFill>
                <a:schemeClr val="dk1"/>
              </a:solidFill>
            </a:endParaRPr>
          </a:p>
          <a:p>
            <a:pPr indent="-685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Write proper explanation for your projects and internships</a:t>
            </a:r>
            <a:endParaRPr sz="3600">
              <a:solidFill>
                <a:schemeClr val="dk1"/>
              </a:solidFill>
            </a:endParaRPr>
          </a:p>
          <a:p>
            <a:pPr indent="-685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Highlight key terms</a:t>
            </a:r>
            <a:endParaRPr sz="3600">
              <a:solidFill>
                <a:schemeClr val="dk1"/>
              </a:solidFill>
            </a:endParaRPr>
          </a:p>
          <a:p>
            <a:pPr indent="-685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Give proper links to profiles, projects or any other achievements</a:t>
            </a:r>
            <a:endParaRPr sz="3600">
              <a:solidFill>
                <a:schemeClr val="dk1"/>
              </a:solidFill>
            </a:endParaRPr>
          </a:p>
          <a:p>
            <a:pPr indent="-685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Update your resume regularly and maintain different versions on drive</a:t>
            </a:r>
            <a:endParaRPr sz="6800">
              <a:solidFill>
                <a:schemeClr val="dk1"/>
              </a:solidFill>
            </a:endParaRPr>
          </a:p>
        </p:txBody>
      </p:sp>
      <p:grpSp>
        <p:nvGrpSpPr>
          <p:cNvPr id="203" name="Google Shape;203;p22"/>
          <p:cNvGrpSpPr/>
          <p:nvPr/>
        </p:nvGrpSpPr>
        <p:grpSpPr>
          <a:xfrm>
            <a:off x="197074" y="90920"/>
            <a:ext cx="17539409" cy="1875560"/>
            <a:chOff x="0" y="0"/>
            <a:chExt cx="23385879" cy="2500747"/>
          </a:xfrm>
        </p:grpSpPr>
        <p:sp>
          <p:nvSpPr>
            <p:cNvPr id="204" name="Google Shape;204;p22"/>
            <p:cNvSpPr/>
            <p:nvPr/>
          </p:nvSpPr>
          <p:spPr>
            <a:xfrm>
              <a:off x="0" y="0"/>
              <a:ext cx="2217670" cy="2097435"/>
            </a:xfrm>
            <a:custGeom>
              <a:rect b="b" l="l" r="r" t="t"/>
              <a:pathLst>
                <a:path extrusionOk="0" h="2097435" w="2217670">
                  <a:moveTo>
                    <a:pt x="0" y="0"/>
                  </a:moveTo>
                  <a:lnTo>
                    <a:pt x="2217670" y="0"/>
                  </a:lnTo>
                  <a:lnTo>
                    <a:pt x="2217670" y="2097435"/>
                  </a:lnTo>
                  <a:lnTo>
                    <a:pt x="0" y="209743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205" name="Google Shape;205;p22"/>
            <p:cNvSpPr/>
            <p:nvPr/>
          </p:nvSpPr>
          <p:spPr>
            <a:xfrm>
              <a:off x="19217967" y="0"/>
              <a:ext cx="4167912" cy="2500747"/>
            </a:xfrm>
            <a:custGeom>
              <a:rect b="b" l="l" r="r" t="t"/>
              <a:pathLst>
                <a:path extrusionOk="0" h="2500747" w="4167912">
                  <a:moveTo>
                    <a:pt x="0" y="0"/>
                  </a:moveTo>
                  <a:lnTo>
                    <a:pt x="4167911" y="0"/>
                  </a:lnTo>
                  <a:lnTo>
                    <a:pt x="4167911" y="2500747"/>
                  </a:lnTo>
                  <a:lnTo>
                    <a:pt x="0" y="250074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